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9" r:id="rId4"/>
    <p:sldId id="270" r:id="rId5"/>
    <p:sldId id="271" r:id="rId6"/>
    <p:sldId id="272" r:id="rId7"/>
    <p:sldId id="274" r:id="rId8"/>
    <p:sldId id="275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371D0F-E395-4DB2-8924-3596022E41AB}" type="datetimeFigureOut">
              <a:rPr lang="en-US" smtClean="0"/>
              <a:pPr/>
              <a:t>4/19/2022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PLANIRANJE I ETAPIRANJE NASTAVE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Neke od njih su:</a:t>
            </a:r>
          </a:p>
          <a:p>
            <a:pPr lvl="1"/>
            <a:r>
              <a:rPr lang="hr-HR" dirty="0"/>
              <a:t>Metoda demonstracije</a:t>
            </a:r>
          </a:p>
          <a:p>
            <a:pPr lvl="1"/>
            <a:r>
              <a:rPr lang="hr-HR" dirty="0"/>
              <a:t>Metoda praktičnih radova</a:t>
            </a:r>
          </a:p>
          <a:p>
            <a:pPr lvl="1"/>
            <a:r>
              <a:rPr lang="hr-HR" dirty="0"/>
              <a:t>Ilustrativne metode</a:t>
            </a:r>
          </a:p>
          <a:p>
            <a:pPr lvl="1"/>
            <a:r>
              <a:rPr lang="hr-HR" dirty="0"/>
              <a:t>Metoda pismenih radova</a:t>
            </a:r>
          </a:p>
          <a:p>
            <a:pPr lvl="1"/>
            <a:r>
              <a:rPr lang="hr-HR" dirty="0"/>
              <a:t>Metoda razgovora/diskusije</a:t>
            </a:r>
          </a:p>
          <a:p>
            <a:pPr lvl="1"/>
            <a:r>
              <a:rPr lang="hr-HR" dirty="0"/>
              <a:t>Metoda usmenog izlaganja...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A15FA6-9003-443C-9115-D71DF7CF0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NASTAVNI MEDIJI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C7BDE99-4D55-4FDA-87B1-EC57AE63853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Nositelji informacija u nastavnoj komunikaciji</a:t>
            </a:r>
          </a:p>
          <a:p>
            <a:r>
              <a:rPr lang="hr-HR" dirty="0"/>
              <a:t>Npr. udžbenik, radna bilježnica, knjiga, film, YouTube, geografska karta, enciklopedija itd.</a:t>
            </a:r>
          </a:p>
          <a:p>
            <a:r>
              <a:rPr lang="hr-HR" dirty="0"/>
              <a:t>Postoji i podjela na vizualne, auditivne (slušanje), audio-vizualne medije itd.</a:t>
            </a:r>
          </a:p>
        </p:txBody>
      </p:sp>
    </p:spTree>
    <p:extLst>
      <p:ext uri="{BB962C8B-B14F-4D97-AF65-F5344CB8AC3E}">
        <p14:creationId xmlns:p14="http://schemas.microsoft.com/office/powerpoint/2010/main" val="50322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BITNI ELEMENTI NASTAVE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Ciljevi</a:t>
            </a:r>
          </a:p>
          <a:p>
            <a:r>
              <a:rPr lang="hr-HR" dirty="0"/>
              <a:t>Sadržaji</a:t>
            </a:r>
          </a:p>
          <a:p>
            <a:r>
              <a:rPr lang="hr-HR" dirty="0"/>
              <a:t>Metode</a:t>
            </a:r>
          </a:p>
          <a:p>
            <a:r>
              <a:rPr lang="hr-HR" dirty="0"/>
              <a:t>Mediji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/>
              <a:t>ZAŠTO JE BITNO “UKOMPONIRATI” OVE ELEMENTE?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Strukturiramo svoj rad, proces, etape nastave</a:t>
            </a:r>
          </a:p>
          <a:p>
            <a:r>
              <a:rPr lang="hr-HR" dirty="0"/>
              <a:t>Dobivamo temelj za procjenu </a:t>
            </a:r>
            <a:r>
              <a:rPr lang="hr-HR" i="1" dirty="0"/>
              <a:t>feedbacka</a:t>
            </a:r>
            <a:r>
              <a:rPr lang="hr-HR" dirty="0"/>
              <a:t> učenika i vlastitu samoprocjenu</a:t>
            </a:r>
          </a:p>
          <a:p>
            <a:r>
              <a:rPr lang="hr-HR" dirty="0"/>
              <a:t>Možemo pratiti krajnji ishod poučavanja svog predmeta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NASTAVNI CILJEVI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Potrebno je prvo razlučiti što su ciljevi a što su ishodi učenja</a:t>
            </a:r>
          </a:p>
          <a:p>
            <a:r>
              <a:rPr lang="hr-HR" dirty="0"/>
              <a:t>Najjednostavnije je to razlikovati na ovaj način:</a:t>
            </a:r>
          </a:p>
          <a:p>
            <a:r>
              <a:rPr lang="hr-HR" b="1" dirty="0"/>
              <a:t>Ciljevi</a:t>
            </a:r>
            <a:r>
              <a:rPr lang="hr-HR" dirty="0"/>
              <a:t> – odnose se na nastavnika, na poučavanje, na planove i namjere nastavnika (gledanje iz vlastite perspektive)</a:t>
            </a:r>
          </a:p>
          <a:p>
            <a:r>
              <a:rPr lang="hr-HR" b="1" dirty="0"/>
              <a:t>Ishodi</a:t>
            </a:r>
            <a:r>
              <a:rPr lang="hr-HR" dirty="0"/>
              <a:t> – odnose se na učenike/studente, odnosno ono što će učenici usvojiti učenjem – perspektiva učenika/studenta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PRIMJER CILJ vs ISHOD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u="sng" dirty="0"/>
              <a:t>CILJ</a:t>
            </a:r>
            <a:r>
              <a:rPr lang="hr-HR" dirty="0"/>
              <a:t>: Naučiti učenike razlikovati nuklearnu i proširenu obitelj na primjerima </a:t>
            </a:r>
          </a:p>
          <a:p>
            <a:r>
              <a:rPr lang="hr-HR" u="sng" dirty="0"/>
              <a:t>ISHOD</a:t>
            </a:r>
            <a:r>
              <a:rPr lang="hr-HR" dirty="0"/>
              <a:t>: Nakon nastavnog sata “Oblici obitelji” učenici će biti u stanju napraviti razliku između nuklearne i proširene obitelji na primjerima iz života i iz književnih i filmskih djela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VRSTE I RAZINE ZNANJA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u="sng" dirty="0"/>
              <a:t>Vrste znanja:</a:t>
            </a:r>
          </a:p>
          <a:p>
            <a:pPr lvl="1"/>
            <a:r>
              <a:rPr lang="hr-HR" dirty="0"/>
              <a:t>kognitivno (spoznaja)</a:t>
            </a:r>
          </a:p>
          <a:p>
            <a:pPr lvl="1"/>
            <a:r>
              <a:rPr lang="hr-HR" dirty="0"/>
              <a:t>afektivno (kritičko vrednovanje, vrijednosno prosuđivanje)</a:t>
            </a:r>
          </a:p>
          <a:p>
            <a:pPr lvl="1"/>
            <a:r>
              <a:rPr lang="hr-HR" dirty="0" err="1"/>
              <a:t>psihomotoričko</a:t>
            </a:r>
            <a:r>
              <a:rPr lang="hr-HR" dirty="0"/>
              <a:t> (manualne i motoričke vještine)</a:t>
            </a:r>
          </a:p>
          <a:p>
            <a:pPr lvl="3"/>
            <a:r>
              <a:rPr lang="hr-HR" dirty="0"/>
              <a:t>Proučite stranicu 60-61</a:t>
            </a:r>
          </a:p>
          <a:p>
            <a:endParaRPr lang="hr-HR" dirty="0"/>
          </a:p>
          <a:p>
            <a:r>
              <a:rPr lang="hr-HR" b="1" u="sng" dirty="0"/>
              <a:t>Razine znanja:</a:t>
            </a:r>
          </a:p>
          <a:p>
            <a:pPr lvl="1"/>
            <a:r>
              <a:rPr lang="hr-HR" dirty="0"/>
              <a:t>dosjećanje</a:t>
            </a:r>
          </a:p>
          <a:p>
            <a:pPr lvl="1"/>
            <a:r>
              <a:rPr lang="hr-HR" dirty="0"/>
              <a:t>shvaćanje</a:t>
            </a:r>
          </a:p>
          <a:p>
            <a:pPr lvl="1"/>
            <a:r>
              <a:rPr lang="hr-HR" dirty="0"/>
              <a:t>primjena</a:t>
            </a:r>
          </a:p>
          <a:p>
            <a:pPr lvl="1"/>
            <a:endParaRPr lang="hr-HR" dirty="0"/>
          </a:p>
          <a:p>
            <a:pPr lvl="1"/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KAKVI MORAJU BITI CILJEVI?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precizni i konkretni</a:t>
            </a:r>
          </a:p>
          <a:p>
            <a:r>
              <a:rPr lang="hr-HR" dirty="0"/>
              <a:t>razumljivi učenicima</a:t>
            </a:r>
          </a:p>
          <a:p>
            <a:r>
              <a:rPr lang="hr-HR" dirty="0"/>
              <a:t>oslanjaju se na prethodno predznanje</a:t>
            </a:r>
          </a:p>
          <a:p>
            <a:r>
              <a:rPr lang="hr-HR" dirty="0"/>
              <a:t>sukladni očekivanjima i realnim mogućnostima</a:t>
            </a:r>
          </a:p>
          <a:p>
            <a:pPr lvl="1"/>
            <a:endParaRPr lang="hr-HR" dirty="0"/>
          </a:p>
          <a:p>
            <a:pPr lvl="1">
              <a:buNone/>
            </a:pPr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NASTAVNI SADRŽAJI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Osnova, odnosno os oko koje se kreće nastava</a:t>
            </a:r>
          </a:p>
          <a:p>
            <a:r>
              <a:rPr lang="hr-HR" dirty="0"/>
              <a:t>Možemo reći da je to ono što zovemo nastavnim gradivom</a:t>
            </a:r>
          </a:p>
          <a:p>
            <a:r>
              <a:rPr lang="hr-HR" dirty="0"/>
              <a:t>Dužnost je nastavnika:</a:t>
            </a:r>
          </a:p>
          <a:p>
            <a:pPr lvl="1"/>
            <a:r>
              <a:rPr lang="hr-HR" dirty="0"/>
              <a:t>odabrati gradivo</a:t>
            </a:r>
          </a:p>
          <a:p>
            <a:pPr lvl="1"/>
            <a:r>
              <a:rPr lang="hr-HR" dirty="0"/>
              <a:t>reducirati ga ili po potrebi proširiti</a:t>
            </a:r>
          </a:p>
          <a:p>
            <a:pPr lvl="1"/>
            <a:r>
              <a:rPr lang="hr-HR" dirty="0"/>
              <a:t>rasporediti tijek (tzv. didaktičko sekvencioniranje)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NASTAVNE METODE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Oblici rada kojima se prenose znanja i razvijaju sposobnosti</a:t>
            </a:r>
          </a:p>
          <a:p>
            <a:r>
              <a:rPr lang="hr-HR" dirty="0"/>
              <a:t>U užem smislu možemo ih podijeliti na verbalne, vizualne i praktične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10392</TotalTime>
  <Words>336</Words>
  <Application>Microsoft Office PowerPoint</Application>
  <PresentationFormat>Prikaz na zaslonu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Wingdings</vt:lpstr>
      <vt:lpstr>Wingdings 2</vt:lpstr>
      <vt:lpstr>Median</vt:lpstr>
      <vt:lpstr>PLANIRANJE I ETAPIRANJE NASTAVE</vt:lpstr>
      <vt:lpstr>BITNI ELEMENTI NASTAVE</vt:lpstr>
      <vt:lpstr>ZAŠTO JE BITNO “UKOMPONIRATI” OVE ELEMENTE?</vt:lpstr>
      <vt:lpstr>NASTAVNI CILJEVI</vt:lpstr>
      <vt:lpstr>PRIMJER CILJ vs ISHOD</vt:lpstr>
      <vt:lpstr>VRSTE I RAZINE ZNANJA</vt:lpstr>
      <vt:lpstr>KAKVI MORAJU BITI CILJEVI?</vt:lpstr>
      <vt:lpstr>NASTAVNI SADRŽAJI</vt:lpstr>
      <vt:lpstr>NASTAVNE METODE</vt:lpstr>
      <vt:lpstr>PowerPoint prezentacija</vt:lpstr>
      <vt:lpstr>NASTAVNI MEDIJI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UVODNI SAT</dc:title>
  <dc:creator>Krunoslav</dc:creator>
  <cp:lastModifiedBy>Krunoslav Vukelic</cp:lastModifiedBy>
  <cp:revision>15</cp:revision>
  <dcterms:created xsi:type="dcterms:W3CDTF">2021-02-16T21:01:14Z</dcterms:created>
  <dcterms:modified xsi:type="dcterms:W3CDTF">2022-04-19T11:34:58Z</dcterms:modified>
</cp:coreProperties>
</file>