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63" r:id="rId3"/>
    <p:sldId id="314" r:id="rId4"/>
    <p:sldId id="302" r:id="rId5"/>
    <p:sldId id="300" r:id="rId6"/>
    <p:sldId id="304" r:id="rId7"/>
    <p:sldId id="309" r:id="rId8"/>
    <p:sldId id="305" r:id="rId9"/>
    <p:sldId id="315" r:id="rId10"/>
    <p:sldId id="316" r:id="rId11"/>
    <p:sldId id="317" r:id="rId12"/>
    <p:sldId id="306" r:id="rId13"/>
    <p:sldId id="313" r:id="rId14"/>
    <p:sldId id="299" r:id="rId15"/>
    <p:sldId id="308" r:id="rId16"/>
    <p:sldId id="297" r:id="rId17"/>
    <p:sldId id="310" r:id="rId18"/>
    <p:sldId id="262" r:id="rId19"/>
    <p:sldId id="312" r:id="rId20"/>
    <p:sldId id="311" r:id="rId21"/>
    <p:sldId id="292" r:id="rId22"/>
  </p:sldIdLst>
  <p:sldSz cx="9144000" cy="5143500" type="screen16x9"/>
  <p:notesSz cx="6858000" cy="9144000"/>
  <p:embeddedFontLst>
    <p:embeddedFont>
      <p:font typeface="Bebas Neue" panose="020B0604020202020204" charset="-18"/>
      <p:regular r:id="rId24"/>
    </p:embeddedFont>
    <p:embeddedFont>
      <p:font typeface="Arial Black" panose="020B0A04020102020204" pitchFamily="34" charset="0"/>
      <p:bold r:id="rId25"/>
    </p:embeddedFont>
    <p:embeddedFont>
      <p:font typeface="IBM Plex Sans Condensed" panose="020B0604020202020204" charset="-18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7B9036-0881-475A-ADF6-831E9562A627}">
  <a:tblStyle styleId="{5C7B9036-0881-475A-ADF6-831E9562A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7EC41A-727B-416F-B59B-BBC701B8EA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853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284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165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054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654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449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9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a0fef0eb15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a0fef0eb15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91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68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06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62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12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34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79100" y="1517488"/>
            <a:ext cx="4960500" cy="162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79100" y="3242313"/>
            <a:ext cx="49605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781775" y="768275"/>
            <a:ext cx="6652425" cy="3622950"/>
          </a:xfrm>
          <a:custGeom>
            <a:avLst/>
            <a:gdLst/>
            <a:ahLst/>
            <a:cxnLst/>
            <a:rect l="l" t="t" r="r" b="b"/>
            <a:pathLst>
              <a:path w="266097" h="144918" extrusionOk="0">
                <a:moveTo>
                  <a:pt x="0" y="153"/>
                </a:moveTo>
                <a:lnTo>
                  <a:pt x="249225" y="0"/>
                </a:lnTo>
                <a:lnTo>
                  <a:pt x="249225" y="34949"/>
                </a:lnTo>
                <a:lnTo>
                  <a:pt x="266097" y="50315"/>
                </a:lnTo>
                <a:lnTo>
                  <a:pt x="248923" y="47415"/>
                </a:lnTo>
                <a:lnTo>
                  <a:pt x="248924" y="144918"/>
                </a:lnTo>
                <a:lnTo>
                  <a:pt x="63" y="144918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286575" y="1250325"/>
            <a:ext cx="48447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 i="1"/>
            </a:lvl1pPr>
            <a:lvl2pPr marL="914400" lvl="1" indent="-419100" rtl="0">
              <a:spcBef>
                <a:spcPts val="800"/>
              </a:spcBef>
              <a:spcAft>
                <a:spcPts val="0"/>
              </a:spcAft>
              <a:buSzPts val="3000"/>
              <a:buChar char="▫"/>
              <a:defRPr sz="3000" i="1"/>
            </a:lvl2pPr>
            <a:lvl3pPr marL="1371600" lvl="2" indent="-419100" rtl="0">
              <a:spcBef>
                <a:spcPts val="800"/>
              </a:spcBef>
              <a:spcAft>
                <a:spcPts val="0"/>
              </a:spcAft>
              <a:buSzPts val="3000"/>
              <a:buChar char="⬝"/>
              <a:defRPr sz="3000" i="1"/>
            </a:lvl3pPr>
            <a:lvl4pPr marL="1828800" lvl="3" indent="-419100" rtl="0">
              <a:spcBef>
                <a:spcPts val="800"/>
              </a:spcBef>
              <a:spcAft>
                <a:spcPts val="0"/>
              </a:spcAft>
              <a:buSzPts val="3000"/>
              <a:buChar char="⬞"/>
              <a:defRPr sz="3000" i="1"/>
            </a:lvl4pPr>
            <a:lvl5pPr marL="2286000" lvl="4" indent="-4191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rtl="0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⬞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779100" y="1353950"/>
            <a:ext cx="2324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3429910" y="1353950"/>
            <a:ext cx="2324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79100" y="1353950"/>
            <a:ext cx="1878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2854792" y="1353950"/>
            <a:ext cx="1878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3"/>
          </p:nvPr>
        </p:nvSpPr>
        <p:spPr>
          <a:xfrm>
            <a:off x="4930485" y="1353950"/>
            <a:ext cx="1878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855300" y="4177700"/>
            <a:ext cx="7433400" cy="3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▪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▫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⬝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⬞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●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ebas Neu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fif"/><Relationship Id="rId5" Type="http://schemas.openxmlformats.org/officeDocument/2006/relationships/image" Target="../media/image11.jf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hatbot.stemi.education/chat/cl2rcv6ln4888385uxzhmdtqyvg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xfrm>
            <a:off x="1596894" y="719477"/>
            <a:ext cx="4959600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600" dirty="0" err="1">
                <a:latin typeface="Arial Black" panose="020B0A04020102020204" pitchFamily="34" charset="0"/>
              </a:rPr>
              <a:t>B</a:t>
            </a:r>
            <a:r>
              <a:rPr lang="en-US" sz="9600" dirty="0" err="1" smtClean="0">
                <a:latin typeface="Arial Black" panose="020B0A04020102020204" pitchFamily="34" charset="0"/>
              </a:rPr>
              <a:t>okar</a:t>
            </a:r>
            <a:endParaRPr sz="9600" dirty="0">
              <a:latin typeface="Arial Black" panose="020B0A04020102020204" pitchFamily="34" charset="0"/>
            </a:endParaRPr>
          </a:p>
        </p:txBody>
      </p:sp>
      <p:pic>
        <p:nvPicPr>
          <p:cNvPr id="46" name="Google Shape;4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207" y="886628"/>
            <a:ext cx="3162577" cy="403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075" y="119232"/>
            <a:ext cx="767393" cy="7673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5;p11">
            <a:extLst>
              <a:ext uri="{FF2B5EF4-FFF2-40B4-BE49-F238E27FC236}">
                <a16:creationId xmlns:a16="http://schemas.microsoft.com/office/drawing/2014/main" id="{D6C15C27-4C67-3B7A-AC00-F7C00EDFD7A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06074" y="1725893"/>
            <a:ext cx="5347353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>
                <a:latin typeface="Arial Black" panose="020B0A04020102020204" pitchFamily="34" charset="0"/>
              </a:rPr>
              <a:t/>
            </a:r>
            <a:br>
              <a:rPr lang="hr-HR" sz="2800" dirty="0" smtClean="0">
                <a:latin typeface="Arial Black" panose="020B0A04020102020204" pitchFamily="34" charset="0"/>
              </a:rPr>
            </a:br>
            <a:r>
              <a:rPr lang="en-US" sz="2800" dirty="0" err="1" smtClean="0">
                <a:latin typeface="Arial Black" panose="020B0A04020102020204" pitchFamily="34" charset="0"/>
              </a:rPr>
              <a:t>Turističk</a:t>
            </a:r>
            <a:r>
              <a:rPr lang="hr-HR" sz="2800" dirty="0">
                <a:latin typeface="Arial Black" panose="020B0A04020102020204" pitchFamily="34" charset="0"/>
              </a:rPr>
              <a:t>a</a:t>
            </a:r>
            <a:r>
              <a:rPr lang="hr-HR" sz="2800" dirty="0" smtClean="0">
                <a:latin typeface="Arial Black" panose="020B0A04020102020204" pitchFamily="34" charset="0"/>
              </a:rPr>
              <a:t> i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ugostiteljska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škola</a:t>
            </a:r>
            <a:r>
              <a:rPr lang="en-US" sz="2800" dirty="0">
                <a:latin typeface="Arial Black" panose="020B0A04020102020204" pitchFamily="34" charset="0"/>
              </a:rPr>
              <a:t> Dubrovnik </a:t>
            </a:r>
            <a:endParaRPr sz="2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96306" y="1491513"/>
            <a:ext cx="2642923" cy="38138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hr-HR" sz="2000" dirty="0" smtClean="0">
                <a:latin typeface="Arial Black" panose="020B0A04020102020204" pitchFamily="34" charset="0"/>
              </a:rPr>
              <a:t>informacije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hr-HR" sz="2000" dirty="0" smtClean="0">
                <a:latin typeface="Arial Black" panose="020B0A04020102020204" pitchFamily="34" charset="0"/>
              </a:rPr>
              <a:t>usluge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hr-HR" sz="2000" dirty="0">
                <a:latin typeface="Arial Black" panose="020B0A04020102020204" pitchFamily="34" charset="0"/>
              </a:rPr>
              <a:t>m</a:t>
            </a:r>
            <a:r>
              <a:rPr lang="hr-HR" sz="2000" dirty="0" smtClean="0">
                <a:latin typeface="Arial Black" panose="020B0A04020102020204" pitchFamily="34" charset="0"/>
              </a:rPr>
              <a:t>ogućnost povratka na znakovni jezik</a:t>
            </a:r>
            <a:endParaRPr dirty="0"/>
          </a:p>
        </p:txBody>
      </p:sp>
      <p:pic>
        <p:nvPicPr>
          <p:cNvPr id="3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578" y="442337"/>
            <a:ext cx="1411968" cy="115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441" y="1593398"/>
            <a:ext cx="2498572" cy="33703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3;p14"/>
          <p:cNvSpPr/>
          <p:nvPr/>
        </p:nvSpPr>
        <p:spPr>
          <a:xfrm>
            <a:off x="7046412" y="552437"/>
            <a:ext cx="350763" cy="6791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1</a:t>
            </a:r>
          </a:p>
        </p:txBody>
      </p:sp>
      <p:sp>
        <p:nvSpPr>
          <p:cNvPr id="7" name="Google Shape;81;p14"/>
          <p:cNvSpPr txBox="1">
            <a:spLocks noGrp="1"/>
          </p:cNvSpPr>
          <p:nvPr>
            <p:ph type="ctrTitle"/>
          </p:nvPr>
        </p:nvSpPr>
        <p:spPr>
          <a:xfrm>
            <a:off x="292617" y="46051"/>
            <a:ext cx="6557878" cy="10127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Od </a:t>
            </a:r>
            <a:r>
              <a:rPr lang="en-US" dirty="0" err="1" smtClean="0"/>
              <a:t>Idej</a:t>
            </a:r>
            <a:r>
              <a:rPr lang="hr-HR" dirty="0" smtClean="0"/>
              <a:t>e do realizacije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25" y="1058823"/>
            <a:ext cx="2267102" cy="390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5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96306" y="1491513"/>
            <a:ext cx="3005792" cy="38138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hr-HR" sz="2000" dirty="0">
                <a:latin typeface="Arial Black" panose="020B0A04020102020204" pitchFamily="34" charset="0"/>
              </a:rPr>
              <a:t>u</a:t>
            </a:r>
            <a:r>
              <a:rPr lang="hr-HR" sz="2000" dirty="0" smtClean="0">
                <a:latin typeface="Arial Black" panose="020B0A04020102020204" pitchFamily="34" charset="0"/>
              </a:rPr>
              <a:t>sluge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hr-HR" sz="2000" dirty="0">
                <a:latin typeface="Arial Black" panose="020B0A04020102020204" pitchFamily="34" charset="0"/>
              </a:rPr>
              <a:t>i</a:t>
            </a:r>
            <a:r>
              <a:rPr lang="hr-HR" sz="2000" dirty="0" smtClean="0">
                <a:latin typeface="Arial Black" panose="020B0A04020102020204" pitchFamily="34" charset="0"/>
              </a:rPr>
              <a:t>nformacije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000" dirty="0">
                <a:latin typeface="Arial Black" panose="020B0A04020102020204" pitchFamily="34" charset="0"/>
              </a:rPr>
              <a:t>mogućnost povratka na znakovni jezik</a:t>
            </a:r>
            <a:endParaRPr lang="pl-PL" sz="2000" dirty="0"/>
          </a:p>
        </p:txBody>
      </p:sp>
      <p:pic>
        <p:nvPicPr>
          <p:cNvPr id="3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578" y="442337"/>
            <a:ext cx="1411968" cy="115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441" y="1593398"/>
            <a:ext cx="2498572" cy="33703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3;p14"/>
          <p:cNvSpPr/>
          <p:nvPr/>
        </p:nvSpPr>
        <p:spPr>
          <a:xfrm>
            <a:off x="7046412" y="552437"/>
            <a:ext cx="350763" cy="6791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1</a:t>
            </a:r>
          </a:p>
        </p:txBody>
      </p:sp>
      <p:sp>
        <p:nvSpPr>
          <p:cNvPr id="7" name="Google Shape;81;p14"/>
          <p:cNvSpPr txBox="1">
            <a:spLocks noGrp="1"/>
          </p:cNvSpPr>
          <p:nvPr>
            <p:ph type="ctrTitle"/>
          </p:nvPr>
        </p:nvSpPr>
        <p:spPr>
          <a:xfrm>
            <a:off x="292617" y="46051"/>
            <a:ext cx="6557878" cy="10127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Od </a:t>
            </a:r>
            <a:r>
              <a:rPr lang="en-US" dirty="0" err="1" smtClean="0"/>
              <a:t>Idej</a:t>
            </a:r>
            <a:r>
              <a:rPr lang="hr-HR" dirty="0" smtClean="0"/>
              <a:t>e do realizacije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89" y="1231544"/>
            <a:ext cx="2686425" cy="364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1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96306" y="1231544"/>
            <a:ext cx="6073204" cy="38138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hr-HR" sz="2000" dirty="0">
                <a:latin typeface="Arial Black" panose="020B0A04020102020204" pitchFamily="34" charset="0"/>
              </a:rPr>
              <a:t>i</a:t>
            </a:r>
            <a:r>
              <a:rPr lang="hr-HR" sz="2000" dirty="0" smtClean="0">
                <a:latin typeface="Arial Black" panose="020B0A04020102020204" pitchFamily="34" charset="0"/>
              </a:rPr>
              <a:t> </a:t>
            </a:r>
            <a:r>
              <a:rPr lang="hr-HR" sz="2000" dirty="0" smtClean="0">
                <a:latin typeface="Arial Black" panose="020B0A04020102020204" pitchFamily="34" charset="0"/>
              </a:rPr>
              <a:t>tako smo sve elemente koje smo prikupili uklopili u </a:t>
            </a:r>
            <a:r>
              <a:rPr lang="hr-HR" sz="2000" dirty="0" err="1" smtClean="0">
                <a:latin typeface="Arial Black" panose="020B0A04020102020204" pitchFamily="34" charset="0"/>
              </a:rPr>
              <a:t>OrlandoBot</a:t>
            </a:r>
            <a:r>
              <a:rPr lang="hr-HR" sz="2000" dirty="0" smtClean="0">
                <a:latin typeface="Arial Black" panose="020B0A04020102020204" pitchFamily="34" charset="0"/>
              </a:rPr>
              <a:t>-a</a:t>
            </a:r>
          </a:p>
          <a:p>
            <a:pPr marL="76200" lvl="0" indent="0"/>
            <a:endParaRPr lang="hr-HR" sz="2000" dirty="0" smtClean="0">
              <a:latin typeface="Arial Black" panose="020B0A040201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3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578" y="442337"/>
            <a:ext cx="1411968" cy="115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441" y="1593398"/>
            <a:ext cx="2498572" cy="33703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3;p14"/>
          <p:cNvSpPr/>
          <p:nvPr/>
        </p:nvSpPr>
        <p:spPr>
          <a:xfrm>
            <a:off x="7046412" y="552437"/>
            <a:ext cx="350763" cy="6791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1</a:t>
            </a:r>
          </a:p>
        </p:txBody>
      </p:sp>
      <p:sp>
        <p:nvSpPr>
          <p:cNvPr id="7" name="Google Shape;81;p14"/>
          <p:cNvSpPr txBox="1">
            <a:spLocks noGrp="1"/>
          </p:cNvSpPr>
          <p:nvPr>
            <p:ph type="ctrTitle"/>
          </p:nvPr>
        </p:nvSpPr>
        <p:spPr>
          <a:xfrm>
            <a:off x="292617" y="46051"/>
            <a:ext cx="6557878" cy="10127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Od </a:t>
            </a:r>
            <a:r>
              <a:rPr lang="en-US" dirty="0" err="1" smtClean="0"/>
              <a:t>Idej</a:t>
            </a:r>
            <a:r>
              <a:rPr lang="hr-HR" dirty="0" smtClean="0"/>
              <a:t>e do realizacije</a:t>
            </a: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7" y="2036599"/>
            <a:ext cx="3131327" cy="234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96" y="2480062"/>
            <a:ext cx="3130231" cy="2347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88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s://res.cloudinary.com/drvzfr4qx/image/upload/v1655197108/wvjxzj9p9xuzmah9hq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45" y="1228389"/>
            <a:ext cx="5817749" cy="38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81;p14"/>
          <p:cNvSpPr txBox="1">
            <a:spLocks/>
          </p:cNvSpPr>
          <p:nvPr/>
        </p:nvSpPr>
        <p:spPr>
          <a:xfrm>
            <a:off x="943880" y="118892"/>
            <a:ext cx="8200120" cy="1012772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5400" dirty="0" smtClean="0"/>
              <a:t>Slijedili smo upute </a:t>
            </a:r>
            <a:r>
              <a:rPr lang="hr-HR" sz="5400" dirty="0" err="1" smtClean="0"/>
              <a:t>cookbook</a:t>
            </a:r>
            <a:r>
              <a:rPr lang="hr-HR" sz="5400" dirty="0" smtClean="0"/>
              <a:t>-a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19516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587466" y="368222"/>
            <a:ext cx="7227693" cy="9814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latin typeface="Arial Black" panose="020B0A04020102020204" pitchFamily="34" charset="0"/>
              </a:rPr>
              <a:t>Kome</a:t>
            </a:r>
            <a:r>
              <a:rPr lang="en-US" sz="6000" dirty="0"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atin typeface="Arial Black" panose="020B0A04020102020204" pitchFamily="34" charset="0"/>
              </a:rPr>
              <a:t>pomaže</a:t>
            </a:r>
            <a:r>
              <a:rPr lang="en-US" sz="6000" dirty="0">
                <a:latin typeface="Arial Black" panose="020B0A04020102020204" pitchFamily="34" charset="0"/>
              </a:rPr>
              <a:t>?</a:t>
            </a:r>
            <a:endParaRPr sz="6000" dirty="0">
              <a:latin typeface="Arial Black" panose="020B0A04020102020204" pitchFamily="34" charset="0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754566" y="2243288"/>
            <a:ext cx="6250104" cy="28017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rial Black" panose="020B0A04020102020204" pitchFamily="34" charset="0"/>
              </a:rPr>
              <a:t>gluhim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i </a:t>
            </a:r>
            <a:r>
              <a:rPr lang="en-US" dirty="0" err="1">
                <a:latin typeface="Arial Black" panose="020B0A04020102020204" pitchFamily="34" charset="0"/>
              </a:rPr>
              <a:t>nagluhim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osobama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koje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jesu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ili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tek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žele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postati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članovi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udruge</a:t>
            </a:r>
            <a:endParaRPr lang="en-US" dirty="0">
              <a:latin typeface="Arial Black" panose="020B0A04020102020204" pitchFamily="34" charset="0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grpSp>
        <p:nvGrpSpPr>
          <p:cNvPr id="98" name="Google Shape;98;p16"/>
          <p:cNvGrpSpPr/>
          <p:nvPr/>
        </p:nvGrpSpPr>
        <p:grpSpPr>
          <a:xfrm>
            <a:off x="6334792" y="1368109"/>
            <a:ext cx="2960734" cy="3645025"/>
            <a:chOff x="4368692" y="958252"/>
            <a:chExt cx="2960734" cy="3645025"/>
          </a:xfrm>
        </p:grpSpPr>
        <p:pic>
          <p:nvPicPr>
            <p:cNvPr id="99" name="Google Shape;9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68692" y="958252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Google Shape;385;p36">
            <a:extLst>
              <a:ext uri="{FF2B5EF4-FFF2-40B4-BE49-F238E27FC236}">
                <a16:creationId xmlns:a16="http://schemas.microsoft.com/office/drawing/2014/main" id="{F919BF0B-8444-2AA4-140B-F2F30537A18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4670" y="349810"/>
            <a:ext cx="1496437" cy="13438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87;p36">
            <a:extLst>
              <a:ext uri="{FF2B5EF4-FFF2-40B4-BE49-F238E27FC236}">
                <a16:creationId xmlns:a16="http://schemas.microsoft.com/office/drawing/2014/main" id="{2E839B0B-A777-8792-3CE0-385EC49285BB}"/>
              </a:ext>
            </a:extLst>
          </p:cNvPr>
          <p:cNvSpPr/>
          <p:nvPr/>
        </p:nvSpPr>
        <p:spPr>
          <a:xfrm>
            <a:off x="7578316" y="529090"/>
            <a:ext cx="349144" cy="709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35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587466" y="368222"/>
            <a:ext cx="7227693" cy="9814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latin typeface="Arial Black" panose="020B0A04020102020204" pitchFamily="34" charset="0"/>
              </a:rPr>
              <a:t>Kome</a:t>
            </a:r>
            <a:r>
              <a:rPr lang="en-US" sz="6000" dirty="0"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atin typeface="Arial Black" panose="020B0A04020102020204" pitchFamily="34" charset="0"/>
              </a:rPr>
              <a:t>pomaže</a:t>
            </a:r>
            <a:r>
              <a:rPr lang="en-US" sz="6000" dirty="0">
                <a:latin typeface="Arial Black" panose="020B0A04020102020204" pitchFamily="34" charset="0"/>
              </a:rPr>
              <a:t>?</a:t>
            </a:r>
            <a:endParaRPr sz="6000" dirty="0">
              <a:latin typeface="Arial Black" panose="020B0A04020102020204" pitchFamily="34" charset="0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320568" y="1747584"/>
            <a:ext cx="6152595" cy="28017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rial Black" panose="020B0A04020102020204" pitchFamily="34" charset="0"/>
              </a:rPr>
              <a:t>roditeljima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obiteljima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okolini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osoba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oštećenim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sluhom</a:t>
            </a:r>
            <a:endParaRPr lang="en-US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latin typeface="Arial Black" panose="020B0A04020102020204" pitchFamily="34" charset="0"/>
              </a:rPr>
              <a:t>e</a:t>
            </a:r>
            <a:r>
              <a:rPr lang="en-US" dirty="0" err="1" smtClean="0">
                <a:latin typeface="Arial Black" panose="020B0A04020102020204" pitchFamily="34" charset="0"/>
              </a:rPr>
              <a:t>ducira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sve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ostale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osobe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kako</a:t>
            </a:r>
            <a:r>
              <a:rPr lang="en-US" dirty="0">
                <a:latin typeface="Arial Black" panose="020B0A04020102020204" pitchFamily="34" charset="0"/>
              </a:rPr>
              <a:t> bi </a:t>
            </a:r>
            <a:r>
              <a:rPr lang="en-US" dirty="0" err="1">
                <a:latin typeface="Arial Black" panose="020B0A04020102020204" pitchFamily="34" charset="0"/>
              </a:rPr>
              <a:t>znali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ispravno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komunicirat</a:t>
            </a:r>
            <a:r>
              <a:rPr lang="en-US" dirty="0">
                <a:latin typeface="Arial Black" panose="020B0A04020102020204" pitchFamily="34" charset="0"/>
              </a:rPr>
              <a:t> s </a:t>
            </a:r>
            <a:r>
              <a:rPr lang="en-US" dirty="0" err="1">
                <a:latin typeface="Arial Black" panose="020B0A04020102020204" pitchFamily="34" charset="0"/>
              </a:rPr>
              <a:t>osobama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oštećenog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sluha</a:t>
            </a:r>
            <a:endParaRPr lang="en-US" dirty="0">
              <a:latin typeface="Arial Black" panose="020B0A04020102020204" pitchFamily="34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grpSp>
        <p:nvGrpSpPr>
          <p:cNvPr id="98" name="Google Shape;98;p16"/>
          <p:cNvGrpSpPr/>
          <p:nvPr/>
        </p:nvGrpSpPr>
        <p:grpSpPr>
          <a:xfrm>
            <a:off x="6303774" y="1295587"/>
            <a:ext cx="2840226" cy="3645025"/>
            <a:chOff x="5864288" y="1238675"/>
            <a:chExt cx="2840226" cy="3645025"/>
          </a:xfrm>
        </p:grpSpPr>
        <p:pic>
          <p:nvPicPr>
            <p:cNvPr id="99" name="Google Shape;9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Google Shape;385;p36">
            <a:extLst>
              <a:ext uri="{FF2B5EF4-FFF2-40B4-BE49-F238E27FC236}">
                <a16:creationId xmlns:a16="http://schemas.microsoft.com/office/drawing/2014/main" id="{F919BF0B-8444-2AA4-140B-F2F30537A18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4670" y="349810"/>
            <a:ext cx="1496437" cy="13438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87;p36">
            <a:extLst>
              <a:ext uri="{FF2B5EF4-FFF2-40B4-BE49-F238E27FC236}">
                <a16:creationId xmlns:a16="http://schemas.microsoft.com/office/drawing/2014/main" id="{2E839B0B-A777-8792-3CE0-385EC49285BB}"/>
              </a:ext>
            </a:extLst>
          </p:cNvPr>
          <p:cNvSpPr/>
          <p:nvPr/>
        </p:nvSpPr>
        <p:spPr>
          <a:xfrm>
            <a:off x="7578316" y="529090"/>
            <a:ext cx="349144" cy="709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07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1175" y="1483581"/>
            <a:ext cx="2572825" cy="343813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4"/>
          <p:cNvSpPr txBox="1">
            <a:spLocks noGrp="1"/>
          </p:cNvSpPr>
          <p:nvPr>
            <p:ph type="body" idx="1"/>
          </p:nvPr>
        </p:nvSpPr>
        <p:spPr>
          <a:xfrm>
            <a:off x="657993" y="1659516"/>
            <a:ext cx="5969115" cy="46277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rial Black" panose="020B0A04020102020204" pitchFamily="34" charset="0"/>
              </a:rPr>
              <a:t>daje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sve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potrebne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informacije</a:t>
            </a:r>
            <a:r>
              <a:rPr lang="en-US" dirty="0">
                <a:latin typeface="Arial Black" panose="020B0A04020102020204" pitchFamily="34" charset="0"/>
              </a:rPr>
              <a:t> u </a:t>
            </a:r>
            <a:r>
              <a:rPr lang="en-US" dirty="0" err="1">
                <a:latin typeface="Arial Black" panose="020B0A04020102020204" pitchFamily="34" charset="0"/>
              </a:rPr>
              <a:t>slučaju</a:t>
            </a:r>
            <a:r>
              <a:rPr lang="en-US" dirty="0">
                <a:latin typeface="Arial Black" panose="020B0A04020102020204" pitchFamily="34" charset="0"/>
              </a:rPr>
              <a:t> da </a:t>
            </a:r>
            <a:r>
              <a:rPr lang="en-US" dirty="0" err="1">
                <a:latin typeface="Arial Black" panose="020B0A04020102020204" pitchFamily="34" charset="0"/>
              </a:rPr>
              <a:t>osoba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želi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postati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član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udruge</a:t>
            </a:r>
            <a:endParaRPr lang="en-US" dirty="0">
              <a:latin typeface="Arial Black" panose="020B0A04020102020204" pitchFamily="34" charset="0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</a:pPr>
            <a:endParaRPr lang="en-US" dirty="0"/>
          </a:p>
          <a:p>
            <a:pPr marL="10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354C3-6DAD-E123-8007-B5FD0705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57" y="929807"/>
            <a:ext cx="7593300" cy="396300"/>
          </a:xfrm>
        </p:spPr>
        <p:txBody>
          <a:bodyPr/>
          <a:lstStyle/>
          <a:p>
            <a:r>
              <a:rPr lang="en-US" sz="6000" dirty="0" err="1">
                <a:latin typeface="Arial Black" panose="020B0A04020102020204" pitchFamily="34" charset="0"/>
              </a:rPr>
              <a:t>Kako</a:t>
            </a:r>
            <a:r>
              <a:rPr lang="en-US" sz="6000" dirty="0"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atin typeface="Arial Black" panose="020B0A04020102020204" pitchFamily="34" charset="0"/>
              </a:rPr>
              <a:t>pomaže</a:t>
            </a:r>
            <a:r>
              <a:rPr lang="en-US" sz="6000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4" name="Google Shape;385;p36">
            <a:extLst>
              <a:ext uri="{FF2B5EF4-FFF2-40B4-BE49-F238E27FC236}">
                <a16:creationId xmlns:a16="http://schemas.microsoft.com/office/drawing/2014/main" id="{01840D25-0102-45BE-A4C0-A3EA8096D3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938" y="315651"/>
            <a:ext cx="1496437" cy="1343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2988F-7275-4BAD-11E2-6731A565CDF9}"/>
              </a:ext>
            </a:extLst>
          </p:cNvPr>
          <p:cNvSpPr txBox="1"/>
          <p:nvPr/>
        </p:nvSpPr>
        <p:spPr>
          <a:xfrm>
            <a:off x="7352968" y="264309"/>
            <a:ext cx="967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800" b="1"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900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1175" y="1483581"/>
            <a:ext cx="2572825" cy="343813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4"/>
          <p:cNvSpPr txBox="1">
            <a:spLocks noGrp="1"/>
          </p:cNvSpPr>
          <p:nvPr>
            <p:ph type="body" idx="1"/>
          </p:nvPr>
        </p:nvSpPr>
        <p:spPr>
          <a:xfrm>
            <a:off x="651415" y="1123133"/>
            <a:ext cx="5969115" cy="34839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indent="-355600">
              <a:spcBef>
                <a:spcPts val="800"/>
              </a:spcBef>
              <a:buSzPts val="2000"/>
              <a:buFont typeface="Wingdings" panose="05000000000000000000" pitchFamily="2" charset="2"/>
              <a:buChar char="q"/>
            </a:pPr>
            <a:r>
              <a:rPr lang="hr-HR" dirty="0" err="1">
                <a:latin typeface="Arial Black" panose="020B0A04020102020204" pitchFamily="34" charset="0"/>
              </a:rPr>
              <a:t>o</a:t>
            </a:r>
            <a:r>
              <a:rPr lang="en-US" dirty="0" err="1" smtClean="0">
                <a:latin typeface="Arial Black" panose="020B0A04020102020204" pitchFamily="34" charset="0"/>
              </a:rPr>
              <a:t>sobama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oštećenim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sluhom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komunikacija</a:t>
            </a:r>
            <a:r>
              <a:rPr lang="en-US" dirty="0">
                <a:latin typeface="Arial Black" panose="020B0A04020102020204" pitchFamily="34" charset="0"/>
              </a:rPr>
              <a:t> je </a:t>
            </a:r>
            <a:r>
              <a:rPr lang="en-US" dirty="0" err="1">
                <a:latin typeface="Arial Black" panose="020B0A04020102020204" pitchFamily="34" charset="0"/>
              </a:rPr>
              <a:t>olakšana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uz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videe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znakovnih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jezika</a:t>
            </a:r>
            <a:endParaRPr lang="en-US" dirty="0">
              <a:latin typeface="Arial Black" panose="020B0A04020102020204" pitchFamily="34" charset="0"/>
            </a:endParaRPr>
          </a:p>
          <a:p>
            <a:pPr indent="-355600">
              <a:spcBef>
                <a:spcPts val="800"/>
              </a:spcBef>
              <a:buSzPts val="2000"/>
              <a:buFont typeface="Wingdings" panose="05000000000000000000" pitchFamily="2" charset="2"/>
              <a:buChar char="q"/>
            </a:pPr>
            <a:endParaRPr lang="en-US" dirty="0">
              <a:latin typeface="Arial Black" panose="020B0A04020102020204" pitchFamily="34" charset="0"/>
            </a:endParaRPr>
          </a:p>
          <a:p>
            <a:pPr indent="-355600">
              <a:spcBef>
                <a:spcPts val="800"/>
              </a:spcBef>
              <a:buSzPts val="2000"/>
              <a:buFont typeface="Wingdings" panose="05000000000000000000" pitchFamily="2" charset="2"/>
              <a:buChar char="q"/>
            </a:pPr>
            <a:r>
              <a:rPr lang="hr-HR" dirty="0" err="1">
                <a:latin typeface="Arial Black" panose="020B0A04020102020204" pitchFamily="34" charset="0"/>
              </a:rPr>
              <a:t>a</a:t>
            </a:r>
            <a:r>
              <a:rPr lang="en-US" dirty="0" err="1" smtClean="0">
                <a:latin typeface="Arial Black" panose="020B0A04020102020204" pitchFamily="34" charset="0"/>
              </a:rPr>
              <a:t>ko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je </a:t>
            </a:r>
            <a:r>
              <a:rPr lang="en-US" dirty="0" err="1">
                <a:latin typeface="Arial Black" panose="020B0A04020102020204" pitchFamily="34" charset="0"/>
              </a:rPr>
              <a:t>osoba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već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član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udruge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naš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hr-HR" dirty="0" err="1" smtClean="0">
                <a:latin typeface="Arial Black" panose="020B0A04020102020204" pitchFamily="34" charset="0"/>
              </a:rPr>
              <a:t>OrlandoBot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je </a:t>
            </a:r>
            <a:r>
              <a:rPr lang="en-US" dirty="0" err="1">
                <a:latin typeface="Arial Black" panose="020B0A04020102020204" pitchFamily="34" charset="0"/>
              </a:rPr>
              <a:t>informira</a:t>
            </a:r>
            <a:r>
              <a:rPr lang="en-US" dirty="0">
                <a:latin typeface="Arial Black" panose="020B0A04020102020204" pitchFamily="34" charset="0"/>
              </a:rPr>
              <a:t> o </a:t>
            </a:r>
            <a:r>
              <a:rPr lang="en-US" dirty="0" err="1">
                <a:latin typeface="Arial Black" panose="020B0A04020102020204" pitchFamily="34" charset="0"/>
              </a:rPr>
              <a:t>svemu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sto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udruga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nudi</a:t>
            </a:r>
            <a:r>
              <a:rPr lang="en-US" dirty="0">
                <a:latin typeface="Arial Black" panose="020B0A04020102020204" pitchFamily="34" charset="0"/>
              </a:rPr>
              <a:t> </a:t>
            </a:r>
          </a:p>
          <a:p>
            <a:pPr marL="10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354C3-6DAD-E123-8007-B5FD0705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57" y="929807"/>
            <a:ext cx="7593300" cy="396300"/>
          </a:xfrm>
        </p:spPr>
        <p:txBody>
          <a:bodyPr/>
          <a:lstStyle/>
          <a:p>
            <a:r>
              <a:rPr lang="en-US" sz="6000" dirty="0" err="1">
                <a:latin typeface="Arial Black" panose="020B0A04020102020204" pitchFamily="34" charset="0"/>
              </a:rPr>
              <a:t>Kako</a:t>
            </a:r>
            <a:r>
              <a:rPr lang="en-US" sz="6000" dirty="0"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atin typeface="Arial Black" panose="020B0A04020102020204" pitchFamily="34" charset="0"/>
              </a:rPr>
              <a:t>pomaže</a:t>
            </a:r>
            <a:r>
              <a:rPr lang="en-US" sz="6000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4" name="Google Shape;385;p36">
            <a:extLst>
              <a:ext uri="{FF2B5EF4-FFF2-40B4-BE49-F238E27FC236}">
                <a16:creationId xmlns:a16="http://schemas.microsoft.com/office/drawing/2014/main" id="{01840D25-0102-45BE-A4C0-A3EA8096D3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938" y="315651"/>
            <a:ext cx="1496437" cy="1343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2988F-7275-4BAD-11E2-6731A565CDF9}"/>
              </a:ext>
            </a:extLst>
          </p:cNvPr>
          <p:cNvSpPr txBox="1"/>
          <p:nvPr/>
        </p:nvSpPr>
        <p:spPr>
          <a:xfrm>
            <a:off x="7352968" y="264309"/>
            <a:ext cx="967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800" b="1"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25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4424531" y="1122102"/>
            <a:ext cx="263619" cy="2517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17"/>
          <p:cNvGrpSpPr/>
          <p:nvPr/>
        </p:nvGrpSpPr>
        <p:grpSpPr>
          <a:xfrm>
            <a:off x="4870814" y="584849"/>
            <a:ext cx="1129443" cy="1129717"/>
            <a:chOff x="6654650" y="3665275"/>
            <a:chExt cx="409100" cy="409125"/>
          </a:xfrm>
        </p:grpSpPr>
        <p:sp>
          <p:nvSpPr>
            <p:cNvPr id="108" name="Google Shape;108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17"/>
          <p:cNvGrpSpPr/>
          <p:nvPr/>
        </p:nvGrpSpPr>
        <p:grpSpPr>
          <a:xfrm rot="1056946">
            <a:off x="1909366" y="387929"/>
            <a:ext cx="746176" cy="746276"/>
            <a:chOff x="570875" y="4322250"/>
            <a:chExt cx="443300" cy="443325"/>
          </a:xfrm>
        </p:grpSpPr>
        <p:sp>
          <p:nvSpPr>
            <p:cNvPr id="111" name="Google Shape;111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7"/>
          <p:cNvSpPr/>
          <p:nvPr/>
        </p:nvSpPr>
        <p:spPr>
          <a:xfrm rot="2466643">
            <a:off x="4371482" y="297821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/>
          <p:nvPr/>
        </p:nvSpPr>
        <p:spPr>
          <a:xfrm rot="-1608918">
            <a:off x="4039541" y="756050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 rot="2926240">
            <a:off x="5901539" y="2039291"/>
            <a:ext cx="197436" cy="18851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 rot="-1608959">
            <a:off x="5278979" y="387784"/>
            <a:ext cx="177833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17"/>
          <p:cNvGrpSpPr/>
          <p:nvPr/>
        </p:nvGrpSpPr>
        <p:grpSpPr>
          <a:xfrm>
            <a:off x="6281466" y="1092366"/>
            <a:ext cx="2714848" cy="3653541"/>
            <a:chOff x="5503615" y="983605"/>
            <a:chExt cx="3588221" cy="4828894"/>
          </a:xfrm>
        </p:grpSpPr>
        <p:pic>
          <p:nvPicPr>
            <p:cNvPr id="120" name="Google Shape;12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03615" y="983605"/>
              <a:ext cx="3588221" cy="4828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09435" y="1724361"/>
              <a:ext cx="322950" cy="316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7"/>
          <p:cNvSpPr txBox="1">
            <a:spLocks noGrp="1"/>
          </p:cNvSpPr>
          <p:nvPr>
            <p:ph type="subTitle" idx="4294967295"/>
          </p:nvPr>
        </p:nvSpPr>
        <p:spPr>
          <a:xfrm>
            <a:off x="736439" y="2078982"/>
            <a:ext cx="4850050" cy="16159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Želja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i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cilj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ovog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chatbota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su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pokazati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osobama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s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oštećenim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sluhom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da u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njihovoj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zajednici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postoje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oni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koji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razumiju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njihove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poteškoće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u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svakodnevnom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životu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i koji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su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im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spremni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pomoći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te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olakšati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svakodnevni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život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…</a:t>
            </a:r>
            <a:endParaRPr sz="20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Google Shape;117;p17"/>
          <p:cNvSpPr/>
          <p:nvPr/>
        </p:nvSpPr>
        <p:spPr>
          <a:xfrm rot="2926240">
            <a:off x="5896622" y="1636973"/>
            <a:ext cx="197436" cy="18851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7;p17"/>
          <p:cNvSpPr/>
          <p:nvPr/>
        </p:nvSpPr>
        <p:spPr>
          <a:xfrm rot="2926240">
            <a:off x="5491164" y="1848355"/>
            <a:ext cx="197436" cy="18851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4424531" y="1122102"/>
            <a:ext cx="263619" cy="2517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17"/>
          <p:cNvGrpSpPr/>
          <p:nvPr/>
        </p:nvGrpSpPr>
        <p:grpSpPr>
          <a:xfrm>
            <a:off x="4870814" y="584849"/>
            <a:ext cx="1129443" cy="1129717"/>
            <a:chOff x="6654650" y="3665275"/>
            <a:chExt cx="409100" cy="409125"/>
          </a:xfrm>
        </p:grpSpPr>
        <p:sp>
          <p:nvSpPr>
            <p:cNvPr id="108" name="Google Shape;108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17"/>
          <p:cNvGrpSpPr/>
          <p:nvPr/>
        </p:nvGrpSpPr>
        <p:grpSpPr>
          <a:xfrm rot="1056946">
            <a:off x="1909366" y="387929"/>
            <a:ext cx="746176" cy="746276"/>
            <a:chOff x="570875" y="4322250"/>
            <a:chExt cx="443300" cy="443325"/>
          </a:xfrm>
        </p:grpSpPr>
        <p:sp>
          <p:nvSpPr>
            <p:cNvPr id="111" name="Google Shape;111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7"/>
          <p:cNvSpPr/>
          <p:nvPr/>
        </p:nvSpPr>
        <p:spPr>
          <a:xfrm rot="2466643">
            <a:off x="4371482" y="297821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/>
          <p:nvPr/>
        </p:nvSpPr>
        <p:spPr>
          <a:xfrm rot="-1608918">
            <a:off x="4039541" y="756050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 rot="2926240">
            <a:off x="5901539" y="2039291"/>
            <a:ext cx="197436" cy="18851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 rot="-1608959">
            <a:off x="5278979" y="387784"/>
            <a:ext cx="177833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17"/>
          <p:cNvGrpSpPr/>
          <p:nvPr/>
        </p:nvGrpSpPr>
        <p:grpSpPr>
          <a:xfrm>
            <a:off x="6281466" y="1092366"/>
            <a:ext cx="2714848" cy="3653541"/>
            <a:chOff x="5503615" y="983605"/>
            <a:chExt cx="3588221" cy="4828894"/>
          </a:xfrm>
        </p:grpSpPr>
        <p:pic>
          <p:nvPicPr>
            <p:cNvPr id="120" name="Google Shape;12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03615" y="983605"/>
              <a:ext cx="3588221" cy="4828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09435" y="1724361"/>
              <a:ext cx="322950" cy="316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7"/>
          <p:cNvSpPr txBox="1">
            <a:spLocks noGrp="1"/>
          </p:cNvSpPr>
          <p:nvPr>
            <p:ph type="subTitle" idx="4294967295"/>
          </p:nvPr>
        </p:nvSpPr>
        <p:spPr>
          <a:xfrm>
            <a:off x="929937" y="2524083"/>
            <a:ext cx="5073713" cy="24031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hr-HR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Našeg </a:t>
            </a:r>
            <a:r>
              <a:rPr lang="hr-HR" sz="2000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OrlandoBot</a:t>
            </a:r>
            <a:r>
              <a:rPr lang="hr-HR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-a </a:t>
            </a:r>
            <a:r>
              <a:rPr lang="hr-HR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možete isprobati na slijedećem linku:</a:t>
            </a:r>
          </a:p>
          <a:p>
            <a:pPr marL="76200" lvl="0" indent="0"/>
            <a:endParaRPr lang="hr-HR" sz="20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		</a:t>
            </a:r>
            <a:r>
              <a:rPr lang="hr-HR" sz="2800" dirty="0" err="1">
                <a:solidFill>
                  <a:schemeClr val="bg1"/>
                </a:solidFill>
                <a:latin typeface="Arial Black" panose="020B0A04020102020204" pitchFamily="34" charset="0"/>
                <a:hlinkClick r:id="rId5"/>
              </a:rPr>
              <a:t>OrlandoBot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sz="20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Google Shape;117;p17"/>
          <p:cNvSpPr/>
          <p:nvPr/>
        </p:nvSpPr>
        <p:spPr>
          <a:xfrm rot="2926240">
            <a:off x="5896622" y="1636973"/>
            <a:ext cx="197436" cy="18851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7;p17"/>
          <p:cNvSpPr/>
          <p:nvPr/>
        </p:nvSpPr>
        <p:spPr>
          <a:xfrm rot="2926240">
            <a:off x="5491164" y="1848355"/>
            <a:ext cx="197436" cy="18851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6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320639" y="1964568"/>
            <a:ext cx="2904760" cy="21517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Učenici: </a:t>
            </a:r>
            <a:endParaRPr lang="hr-HR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Dora </a:t>
            </a:r>
            <a:r>
              <a:rPr lang="hr-HR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Japunčić</a:t>
            </a:r>
            <a:endParaRPr lang="hr-HR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Laura </a:t>
            </a:r>
            <a:r>
              <a:rPr lang="hr-HR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Čikato</a:t>
            </a:r>
            <a:endParaRPr lang="hr-HR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Leo Cvitanović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r-HR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Đivo</a:t>
            </a:r>
            <a:r>
              <a:rPr lang="hr-H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Falkoni</a:t>
            </a:r>
            <a:endParaRPr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27873" y="493381"/>
            <a:ext cx="7593300" cy="99599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dirty="0" smtClean="0">
                <a:latin typeface="Arial Black" panose="020B0A04020102020204" pitchFamily="34" charset="0"/>
              </a:rPr>
              <a:t>Tim: </a:t>
            </a:r>
            <a:r>
              <a:rPr lang="hr-HR" sz="6000" dirty="0" err="1" smtClean="0">
                <a:latin typeface="Arial Black" panose="020B0A04020102020204" pitchFamily="34" charset="0"/>
              </a:rPr>
              <a:t>Bokar</a:t>
            </a:r>
            <a:endParaRPr sz="6000" dirty="0">
              <a:latin typeface="Arial Black" panose="020B0A04020102020204" pitchFamily="34" charset="0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925" y="1093078"/>
            <a:ext cx="2904825" cy="37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265078">
            <a:off x="5813199" y="480163"/>
            <a:ext cx="419450" cy="5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9;p18"/>
          <p:cNvSpPr txBox="1">
            <a:spLocks noGrp="1"/>
          </p:cNvSpPr>
          <p:nvPr>
            <p:ph type="body" idx="1"/>
          </p:nvPr>
        </p:nvSpPr>
        <p:spPr>
          <a:xfrm>
            <a:off x="3053368" y="1964567"/>
            <a:ext cx="4038165" cy="21517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hr-H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Mentori: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r-HR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Margarita</a:t>
            </a:r>
            <a:r>
              <a:rPr lang="hr-H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Lucin</a:t>
            </a:r>
            <a:r>
              <a:rPr lang="hr-H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Zlatković</a:t>
            </a:r>
            <a:endParaRPr lang="hr-HR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r-HR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Tonći</a:t>
            </a:r>
            <a:r>
              <a:rPr lang="hr-H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Vuleša</a:t>
            </a:r>
            <a:endParaRPr lang="hr-HR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Ines Obradović</a:t>
            </a:r>
            <a:endParaRPr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4424531" y="1122102"/>
            <a:ext cx="263619" cy="2517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17"/>
          <p:cNvGrpSpPr/>
          <p:nvPr/>
        </p:nvGrpSpPr>
        <p:grpSpPr>
          <a:xfrm>
            <a:off x="4870814" y="584849"/>
            <a:ext cx="1129443" cy="1129717"/>
            <a:chOff x="6654650" y="3665275"/>
            <a:chExt cx="409100" cy="409125"/>
          </a:xfrm>
        </p:grpSpPr>
        <p:sp>
          <p:nvSpPr>
            <p:cNvPr id="108" name="Google Shape;108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17"/>
          <p:cNvGrpSpPr/>
          <p:nvPr/>
        </p:nvGrpSpPr>
        <p:grpSpPr>
          <a:xfrm rot="1056946">
            <a:off x="1909366" y="387929"/>
            <a:ext cx="746176" cy="746276"/>
            <a:chOff x="570875" y="4322250"/>
            <a:chExt cx="443300" cy="443325"/>
          </a:xfrm>
        </p:grpSpPr>
        <p:sp>
          <p:nvSpPr>
            <p:cNvPr id="111" name="Google Shape;111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7"/>
          <p:cNvSpPr/>
          <p:nvPr/>
        </p:nvSpPr>
        <p:spPr>
          <a:xfrm rot="2466643">
            <a:off x="4371482" y="297821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/>
          <p:nvPr/>
        </p:nvSpPr>
        <p:spPr>
          <a:xfrm rot="-1608918">
            <a:off x="4039541" y="756050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 rot="2926240">
            <a:off x="5901539" y="2039291"/>
            <a:ext cx="197436" cy="18851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 rot="-1608959">
            <a:off x="5278979" y="387784"/>
            <a:ext cx="177833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17"/>
          <p:cNvGrpSpPr/>
          <p:nvPr/>
        </p:nvGrpSpPr>
        <p:grpSpPr>
          <a:xfrm>
            <a:off x="6281466" y="1092366"/>
            <a:ext cx="2714848" cy="3653541"/>
            <a:chOff x="5503615" y="983605"/>
            <a:chExt cx="3588221" cy="4828894"/>
          </a:xfrm>
        </p:grpSpPr>
        <p:pic>
          <p:nvPicPr>
            <p:cNvPr id="120" name="Google Shape;12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03615" y="983605"/>
              <a:ext cx="3588221" cy="4828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09435" y="1724361"/>
              <a:ext cx="322950" cy="316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7"/>
          <p:cNvSpPr txBox="1">
            <a:spLocks noGrp="1"/>
          </p:cNvSpPr>
          <p:nvPr>
            <p:ph type="subTitle" idx="4294967295"/>
          </p:nvPr>
        </p:nvSpPr>
        <p:spPr>
          <a:xfrm>
            <a:off x="313440" y="1718326"/>
            <a:ext cx="5073713" cy="16159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v</a:t>
            </a:r>
            <a:r>
              <a:rPr lang="hr-HR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eliko </a:t>
            </a:r>
            <a:r>
              <a:rPr lang="hr-HR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hvala našim mentorima!</a:t>
            </a:r>
          </a:p>
          <a:p>
            <a:pPr marL="342900" lvl="0" indent="-342900"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t</a:t>
            </a:r>
            <a:r>
              <a:rPr lang="hr-HR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akođer </a:t>
            </a:r>
            <a:r>
              <a:rPr lang="hr-HR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svim</a:t>
            </a:r>
            <a:r>
              <a:rPr lang="hr-HR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STEMIJEVIM </a:t>
            </a:r>
            <a:r>
              <a:rPr lang="hr-HR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i </a:t>
            </a:r>
            <a:r>
              <a:rPr lang="hr-HR" sz="2000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Infobipovim</a:t>
            </a:r>
            <a:r>
              <a:rPr lang="hr-HR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hr-HR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stručnjacima koji su nam pomagali kad god je bilo potrebno</a:t>
            </a:r>
          </a:p>
          <a:p>
            <a:pPr marL="342900" lvl="0" indent="-342900"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r-HR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najveće </a:t>
            </a:r>
            <a:r>
              <a:rPr lang="hr-HR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hvala što ste nas izabrali među šest najboljih sa značajkom „Best </a:t>
            </a:r>
            <a:r>
              <a:rPr lang="hr-HR" sz="2000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feature</a:t>
            </a:r>
            <a:r>
              <a:rPr lang="hr-HR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”</a:t>
            </a:r>
            <a:endParaRPr sz="20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Google Shape;117;p17"/>
          <p:cNvSpPr/>
          <p:nvPr/>
        </p:nvSpPr>
        <p:spPr>
          <a:xfrm rot="2926240">
            <a:off x="5896622" y="1636973"/>
            <a:ext cx="197436" cy="18851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7;p17"/>
          <p:cNvSpPr/>
          <p:nvPr/>
        </p:nvSpPr>
        <p:spPr>
          <a:xfrm rot="2926240">
            <a:off x="5491164" y="1848355"/>
            <a:ext cx="197436" cy="18851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2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7"/>
          <p:cNvSpPr txBox="1">
            <a:spLocks noGrp="1"/>
          </p:cNvSpPr>
          <p:nvPr>
            <p:ph type="title"/>
          </p:nvPr>
        </p:nvSpPr>
        <p:spPr>
          <a:xfrm>
            <a:off x="262071" y="1747132"/>
            <a:ext cx="4772586" cy="169701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latin typeface="Arial Black" panose="020B0A04020102020204" pitchFamily="34" charset="0"/>
              </a:rPr>
              <a:t>HVALA NA POZORNOSTI!</a:t>
            </a:r>
            <a:endParaRPr sz="4800" dirty="0">
              <a:latin typeface="Arial Black" panose="020B0A04020102020204" pitchFamily="34" charset="0"/>
            </a:endParaRPr>
          </a:p>
        </p:txBody>
      </p:sp>
      <p:pic>
        <p:nvPicPr>
          <p:cNvPr id="688" name="Google Shape;68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742" y="945450"/>
            <a:ext cx="2708510" cy="364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0384" y="998068"/>
            <a:ext cx="2840226" cy="36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0119" y="1581084"/>
            <a:ext cx="241950" cy="16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8722" y="1601016"/>
            <a:ext cx="241950" cy="170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614694" y="1489377"/>
            <a:ext cx="5871626" cy="24116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buFont typeface="Wingdings" panose="05000000000000000000" pitchFamily="2" charset="2"/>
              <a:buChar char="q"/>
            </a:pPr>
            <a:r>
              <a:rPr lang="hr-HR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chatbot</a:t>
            </a:r>
            <a:r>
              <a:rPr lang="hr-H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r-H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za potrebe udruge gluhih i nagluhih u Dubrovačko-neretvanskoj županiji</a:t>
            </a:r>
            <a:endParaRPr lang="hr-HR" dirty="0"/>
          </a:p>
          <a:p>
            <a:pPr indent="-457200">
              <a:buFont typeface="Wingdings" panose="05000000000000000000" pitchFamily="2" charset="2"/>
              <a:buChar char="q"/>
            </a:pPr>
            <a:r>
              <a:rPr lang="hr-H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ukupno </a:t>
            </a:r>
            <a:r>
              <a:rPr lang="hr-H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209 osoba oštećenog </a:t>
            </a:r>
            <a:r>
              <a:rPr lang="hr-H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sluha u DNŽ</a:t>
            </a:r>
            <a:endParaRPr lang="hr-HR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34451" y="889412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 err="1">
                <a:latin typeface="Arial Black" panose="020B0A04020102020204" pitchFamily="34" charset="0"/>
              </a:rPr>
              <a:t>Uvod</a:t>
            </a:r>
            <a:endParaRPr sz="6000" dirty="0">
              <a:latin typeface="Arial Black" panose="020B0A04020102020204" pitchFamily="34" charset="0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925" y="1093078"/>
            <a:ext cx="2904825" cy="37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265078">
            <a:off x="5813199" y="480163"/>
            <a:ext cx="419450" cy="55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5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581801" y="2016796"/>
            <a:ext cx="6003195" cy="16654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ograničene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mogućnosti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osoba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s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oštećenim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sluhom</a:t>
            </a:r>
            <a:endParaRPr lang="hr-HR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indent="-457200">
              <a:buFont typeface="Wingdings" panose="05000000000000000000" pitchFamily="2" charset="2"/>
              <a:buChar char="q"/>
            </a:pPr>
            <a:r>
              <a:rPr lang="hr-HR" sz="2400" dirty="0"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r>
              <a:rPr lang="hr-H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udimo </a:t>
            </a: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pristup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svim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potrebnim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informacijama</a:t>
            </a:r>
            <a:r>
              <a:rPr lang="hr-H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i uslugama koje udruga nudi i na koja imaju prava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34451" y="889412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 err="1">
                <a:latin typeface="Arial Black" panose="020B0A04020102020204" pitchFamily="34" charset="0"/>
              </a:rPr>
              <a:t>Uvod</a:t>
            </a:r>
            <a:endParaRPr sz="6000" dirty="0">
              <a:latin typeface="Arial Black" panose="020B0A04020102020204" pitchFamily="34" charset="0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925" y="1093078"/>
            <a:ext cx="2904825" cy="37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265078">
            <a:off x="5813199" y="480163"/>
            <a:ext cx="419450" cy="55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690427" y="1593398"/>
            <a:ext cx="5594014" cy="27089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Arial Black" panose="020B0A04020102020204" pitchFamily="34" charset="0"/>
              </a:rPr>
              <a:t>komunikacija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je </a:t>
            </a:r>
            <a:r>
              <a:rPr lang="en-US" sz="2000" dirty="0" err="1">
                <a:latin typeface="Arial Black" panose="020B0A04020102020204" pitchFamily="34" charset="0"/>
              </a:rPr>
              <a:t>zahtjevnija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nego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ostalim</a:t>
            </a:r>
            <a:r>
              <a:rPr lang="hr-HR" sz="2000" dirty="0" smtClean="0">
                <a:latin typeface="Arial Black" panose="020B0A04020102020204" pitchFamily="34" charset="0"/>
              </a:rPr>
              <a:t> osobama</a:t>
            </a:r>
            <a:endParaRPr lang="hr-HR" sz="2000" dirty="0" smtClean="0">
              <a:latin typeface="Arial Black" panose="020B0A040201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dirty="0" err="1">
                <a:latin typeface="Arial Black" panose="020B0A04020102020204" pitchFamily="34" charset="0"/>
              </a:rPr>
              <a:t>z</a:t>
            </a:r>
            <a:r>
              <a:rPr lang="en-US" sz="2000" dirty="0" err="1" smtClean="0">
                <a:latin typeface="Arial Black" panose="020B0A04020102020204" pitchFamily="34" charset="0"/>
              </a:rPr>
              <a:t>nakovni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jezik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nije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rasprostranjen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endParaRPr lang="hr-HR" sz="2000" dirty="0" smtClean="0">
              <a:latin typeface="Arial Black" panose="020B0A040201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dirty="0" smtClean="0">
                <a:latin typeface="Arial Black" panose="020B0A04020102020204" pitchFamily="34" charset="0"/>
              </a:rPr>
              <a:t>čitanje </a:t>
            </a:r>
            <a:r>
              <a:rPr lang="en-US" sz="2000" dirty="0" smtClean="0">
                <a:latin typeface="Arial Black" panose="020B0A04020102020204" pitchFamily="34" charset="0"/>
              </a:rPr>
              <a:t>s </a:t>
            </a:r>
            <a:r>
              <a:rPr lang="en-US" sz="2000" dirty="0" err="1" smtClean="0">
                <a:latin typeface="Arial Black" panose="020B0A04020102020204" pitchFamily="34" charset="0"/>
              </a:rPr>
              <a:t>usana</a:t>
            </a:r>
            <a:endParaRPr lang="hr-HR" sz="2000" dirty="0" smtClean="0">
              <a:latin typeface="Arial Black" panose="020B0A040201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Arial Black" panose="020B0A04020102020204" pitchFamily="34" charset="0"/>
              </a:rPr>
              <a:t>jednake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mogućnosti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kao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ostali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3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578" y="442337"/>
            <a:ext cx="1411968" cy="115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441" y="1593398"/>
            <a:ext cx="2498572" cy="33703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3;p14"/>
          <p:cNvSpPr/>
          <p:nvPr/>
        </p:nvSpPr>
        <p:spPr>
          <a:xfrm>
            <a:off x="7046412" y="552437"/>
            <a:ext cx="350763" cy="6791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1</a:t>
            </a:r>
          </a:p>
        </p:txBody>
      </p:sp>
      <p:sp>
        <p:nvSpPr>
          <p:cNvPr id="7" name="Google Shape;81;p14"/>
          <p:cNvSpPr txBox="1">
            <a:spLocks noGrp="1"/>
          </p:cNvSpPr>
          <p:nvPr>
            <p:ph type="ctrTitle"/>
          </p:nvPr>
        </p:nvSpPr>
        <p:spPr>
          <a:xfrm>
            <a:off x="292617" y="46051"/>
            <a:ext cx="6557878" cy="10127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Od </a:t>
            </a:r>
            <a:r>
              <a:rPr lang="en-US" dirty="0" err="1" smtClean="0"/>
              <a:t>Idej</a:t>
            </a:r>
            <a:r>
              <a:rPr lang="hr-HR" dirty="0" smtClean="0"/>
              <a:t>e do realizacije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69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438547" y="1149844"/>
            <a:ext cx="5747936" cy="38138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dirty="0">
                <a:latin typeface="Arial Black" panose="020B0A04020102020204" pitchFamily="34" charset="0"/>
              </a:rPr>
              <a:t>u</a:t>
            </a:r>
            <a:r>
              <a:rPr lang="hr-HR" sz="2000" dirty="0" smtClean="0">
                <a:latin typeface="Arial Black" panose="020B0A04020102020204" pitchFamily="34" charset="0"/>
              </a:rPr>
              <a:t> </a:t>
            </a:r>
            <a:r>
              <a:rPr lang="hr-HR" sz="2000" dirty="0" smtClean="0">
                <a:latin typeface="Arial Black" panose="020B0A04020102020204" pitchFamily="34" charset="0"/>
              </a:rPr>
              <a:t>veljači </a:t>
            </a:r>
            <a:r>
              <a:rPr lang="hr-HR" sz="2000" dirty="0" smtClean="0">
                <a:latin typeface="Arial Black" panose="020B0A04020102020204" pitchFamily="34" charset="0"/>
              </a:rPr>
              <a:t>započeta </a:t>
            </a:r>
            <a:r>
              <a:rPr lang="hr-HR" sz="2000" dirty="0" smtClean="0">
                <a:latin typeface="Arial Black" panose="020B0A04020102020204" pitchFamily="34" charset="0"/>
              </a:rPr>
              <a:t>komunikaciju sa voditeljima udruge</a:t>
            </a:r>
          </a:p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dirty="0">
                <a:latin typeface="Arial Black" panose="020B0A04020102020204" pitchFamily="34" charset="0"/>
              </a:rPr>
              <a:t>č</a:t>
            </a:r>
            <a:r>
              <a:rPr lang="hr-HR" sz="2000" dirty="0" smtClean="0">
                <a:latin typeface="Arial Black" panose="020B0A04020102020204" pitchFamily="34" charset="0"/>
              </a:rPr>
              <a:t>esta razmjena informacija</a:t>
            </a:r>
          </a:p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dirty="0">
                <a:latin typeface="Arial Black" panose="020B0A04020102020204" pitchFamily="34" charset="0"/>
              </a:rPr>
              <a:t>t</a:t>
            </a:r>
            <a:r>
              <a:rPr lang="hr-HR" sz="2000" dirty="0" smtClean="0">
                <a:latin typeface="Arial Black" panose="020B0A04020102020204" pitchFamily="34" charset="0"/>
              </a:rPr>
              <a:t>estiranje </a:t>
            </a:r>
            <a:r>
              <a:rPr lang="hr-HR" sz="2000" dirty="0" err="1" smtClean="0">
                <a:latin typeface="Arial Black" panose="020B0A04020102020204" pitchFamily="34" charset="0"/>
              </a:rPr>
              <a:t>OrlandoBot</a:t>
            </a:r>
            <a:r>
              <a:rPr lang="hr-HR" sz="2000" dirty="0" smtClean="0">
                <a:latin typeface="Arial Black" panose="020B0A04020102020204" pitchFamily="34" charset="0"/>
              </a:rPr>
              <a:t>-a  u udruzi</a:t>
            </a:r>
            <a:endParaRPr lang="en-US" sz="2000" dirty="0"/>
          </a:p>
        </p:txBody>
      </p:sp>
      <p:pic>
        <p:nvPicPr>
          <p:cNvPr id="3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578" y="442337"/>
            <a:ext cx="1411968" cy="115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441" y="1593398"/>
            <a:ext cx="2498572" cy="33703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3;p14"/>
          <p:cNvSpPr/>
          <p:nvPr/>
        </p:nvSpPr>
        <p:spPr>
          <a:xfrm>
            <a:off x="7046412" y="552437"/>
            <a:ext cx="350763" cy="6791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1</a:t>
            </a:r>
          </a:p>
        </p:txBody>
      </p:sp>
      <p:sp>
        <p:nvSpPr>
          <p:cNvPr id="7" name="Google Shape;81;p14"/>
          <p:cNvSpPr txBox="1">
            <a:spLocks noGrp="1"/>
          </p:cNvSpPr>
          <p:nvPr>
            <p:ph type="ctrTitle"/>
          </p:nvPr>
        </p:nvSpPr>
        <p:spPr>
          <a:xfrm>
            <a:off x="292617" y="46051"/>
            <a:ext cx="6557878" cy="10127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Od </a:t>
            </a:r>
            <a:r>
              <a:rPr lang="en-US" dirty="0" err="1" smtClean="0"/>
              <a:t>Idej</a:t>
            </a:r>
            <a:r>
              <a:rPr lang="hr-HR" dirty="0" smtClean="0"/>
              <a:t>e do realizacije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 rot="1047596">
            <a:off x="2899876" y="3804109"/>
            <a:ext cx="3255178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OrlandoBot</a:t>
            </a:r>
            <a:endParaRPr lang="hr-H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8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436996" y="1231544"/>
            <a:ext cx="6073204" cy="38138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dirty="0">
                <a:latin typeface="Arial Black" panose="020B0A04020102020204" pitchFamily="34" charset="0"/>
              </a:rPr>
              <a:t>r</a:t>
            </a:r>
            <a:r>
              <a:rPr lang="hr-HR" sz="2000" dirty="0" smtClean="0">
                <a:latin typeface="Arial Black" panose="020B0A04020102020204" pitchFamily="34" charset="0"/>
              </a:rPr>
              <a:t>adili </a:t>
            </a:r>
            <a:r>
              <a:rPr lang="hr-HR" sz="2000" dirty="0" smtClean="0">
                <a:latin typeface="Arial Black" panose="020B0A04020102020204" pitchFamily="34" charset="0"/>
              </a:rPr>
              <a:t>smo </a:t>
            </a:r>
            <a:r>
              <a:rPr lang="hr-HR" sz="2000" dirty="0" err="1" smtClean="0">
                <a:latin typeface="Arial Black" panose="020B0A04020102020204" pitchFamily="34" charset="0"/>
              </a:rPr>
              <a:t>OrlandoBot</a:t>
            </a:r>
            <a:r>
              <a:rPr lang="hr-HR" sz="2000" dirty="0" smtClean="0">
                <a:latin typeface="Arial Black" panose="020B0A04020102020204" pitchFamily="34" charset="0"/>
              </a:rPr>
              <a:t>-a </a:t>
            </a:r>
            <a:r>
              <a:rPr lang="hr-HR" sz="2000" dirty="0" smtClean="0">
                <a:latin typeface="Arial Black" panose="020B0A04020102020204" pitchFamily="34" charset="0"/>
              </a:rPr>
              <a:t>u </a:t>
            </a:r>
            <a:r>
              <a:rPr lang="hr-HR" sz="2000" dirty="0" err="1" smtClean="0">
                <a:latin typeface="Arial Black" panose="020B0A04020102020204" pitchFamily="34" charset="0"/>
              </a:rPr>
              <a:t>Answersima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3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578" y="442337"/>
            <a:ext cx="1411968" cy="115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441" y="1593398"/>
            <a:ext cx="2498572" cy="33703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3;p14"/>
          <p:cNvSpPr/>
          <p:nvPr/>
        </p:nvSpPr>
        <p:spPr>
          <a:xfrm>
            <a:off x="7046412" y="552437"/>
            <a:ext cx="350763" cy="6791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1</a:t>
            </a:r>
          </a:p>
        </p:txBody>
      </p:sp>
      <p:sp>
        <p:nvSpPr>
          <p:cNvPr id="7" name="Google Shape;81;p14"/>
          <p:cNvSpPr txBox="1">
            <a:spLocks noGrp="1"/>
          </p:cNvSpPr>
          <p:nvPr>
            <p:ph type="ctrTitle"/>
          </p:nvPr>
        </p:nvSpPr>
        <p:spPr>
          <a:xfrm>
            <a:off x="292617" y="46051"/>
            <a:ext cx="6557878" cy="10127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Od </a:t>
            </a:r>
            <a:r>
              <a:rPr lang="en-US" dirty="0" err="1" smtClean="0"/>
              <a:t>Idej</a:t>
            </a:r>
            <a:r>
              <a:rPr lang="hr-HR" dirty="0" smtClean="0"/>
              <a:t>e do realizacije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47" y="1780778"/>
            <a:ext cx="3822922" cy="310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0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96306" y="1491513"/>
            <a:ext cx="6073204" cy="38138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hr-HR" sz="2000" dirty="0">
                <a:latin typeface="Arial Black" panose="020B0A04020102020204" pitchFamily="34" charset="0"/>
              </a:rPr>
              <a:t>slijedilo je snimanje gđe Ani koja nam se sav tekst prevela na znakovni jezik</a:t>
            </a:r>
            <a:endParaRPr lang="en-US" sz="2000" dirty="0">
              <a:latin typeface="Arial Black" panose="020B0A040201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3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4578" y="442337"/>
            <a:ext cx="1411968" cy="115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4441" y="1593398"/>
            <a:ext cx="2498572" cy="33703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3;p14"/>
          <p:cNvSpPr/>
          <p:nvPr/>
        </p:nvSpPr>
        <p:spPr>
          <a:xfrm>
            <a:off x="7046412" y="552437"/>
            <a:ext cx="350763" cy="6791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1</a:t>
            </a:r>
          </a:p>
        </p:txBody>
      </p:sp>
      <p:sp>
        <p:nvSpPr>
          <p:cNvPr id="7" name="Google Shape;81;p14"/>
          <p:cNvSpPr txBox="1">
            <a:spLocks noGrp="1"/>
          </p:cNvSpPr>
          <p:nvPr>
            <p:ph type="ctrTitle"/>
          </p:nvPr>
        </p:nvSpPr>
        <p:spPr>
          <a:xfrm>
            <a:off x="292617" y="46051"/>
            <a:ext cx="6557878" cy="10127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Od </a:t>
            </a:r>
            <a:r>
              <a:rPr lang="en-US" dirty="0" err="1" smtClean="0"/>
              <a:t>Idej</a:t>
            </a:r>
            <a:r>
              <a:rPr lang="hr-HR" dirty="0" smtClean="0"/>
              <a:t>e do realizacije</a:t>
            </a:r>
            <a:endParaRPr lang="hr-HR" dirty="0"/>
          </a:p>
        </p:txBody>
      </p:sp>
      <p:pic>
        <p:nvPicPr>
          <p:cNvPr id="2" name="pocetn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0814" y="2302035"/>
            <a:ext cx="4184188" cy="23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96306" y="1491513"/>
            <a:ext cx="6073204" cy="38138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hr-HR" sz="2000" dirty="0">
                <a:latin typeface="Arial Black" panose="020B0A04020102020204" pitchFamily="34" charset="0"/>
              </a:rPr>
              <a:t>t</a:t>
            </a:r>
            <a:r>
              <a:rPr lang="hr-HR" sz="2000" dirty="0" smtClean="0">
                <a:latin typeface="Arial Black" panose="020B0A04020102020204" pitchFamily="34" charset="0"/>
              </a:rPr>
              <a:t>ako naš </a:t>
            </a:r>
            <a:r>
              <a:rPr lang="hr-HR" sz="2000" dirty="0" err="1" smtClean="0">
                <a:latin typeface="Arial Black" panose="020B0A04020102020204" pitchFamily="34" charset="0"/>
              </a:rPr>
              <a:t>Orlando</a:t>
            </a:r>
            <a:r>
              <a:rPr lang="hr-HR" sz="2000" dirty="0" err="1" smtClean="0">
                <a:latin typeface="Arial Black" panose="020B0A04020102020204" pitchFamily="34" charset="0"/>
              </a:rPr>
              <a:t>Bot</a:t>
            </a:r>
            <a:r>
              <a:rPr lang="hr-HR" sz="2000" dirty="0" smtClean="0">
                <a:latin typeface="Arial Black" panose="020B0A04020102020204" pitchFamily="34" charset="0"/>
              </a:rPr>
              <a:t> nudi dvije opcije</a:t>
            </a:r>
            <a:endParaRPr dirty="0"/>
          </a:p>
        </p:txBody>
      </p:sp>
      <p:pic>
        <p:nvPicPr>
          <p:cNvPr id="3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578" y="442337"/>
            <a:ext cx="1411968" cy="115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441" y="1593398"/>
            <a:ext cx="2498572" cy="33703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3;p14"/>
          <p:cNvSpPr/>
          <p:nvPr/>
        </p:nvSpPr>
        <p:spPr>
          <a:xfrm>
            <a:off x="7046412" y="552437"/>
            <a:ext cx="350763" cy="6791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1</a:t>
            </a:r>
          </a:p>
        </p:txBody>
      </p:sp>
      <p:sp>
        <p:nvSpPr>
          <p:cNvPr id="7" name="Google Shape;81;p14"/>
          <p:cNvSpPr txBox="1">
            <a:spLocks noGrp="1"/>
          </p:cNvSpPr>
          <p:nvPr>
            <p:ph type="ctrTitle"/>
          </p:nvPr>
        </p:nvSpPr>
        <p:spPr>
          <a:xfrm>
            <a:off x="292617" y="46051"/>
            <a:ext cx="6557878" cy="10127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Od </a:t>
            </a:r>
            <a:r>
              <a:rPr lang="en-US" dirty="0" err="1" smtClean="0"/>
              <a:t>Idej</a:t>
            </a:r>
            <a:r>
              <a:rPr lang="hr-HR" dirty="0" smtClean="0"/>
              <a:t>e do realizacije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96" y="1975282"/>
            <a:ext cx="2648320" cy="2324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1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vius template">
  <a:themeElements>
    <a:clrScheme name="Custom 347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373</Words>
  <Application>Microsoft Office PowerPoint</Application>
  <PresentationFormat>Prikaz na zaslonu (16:9)</PresentationFormat>
  <Paragraphs>79</Paragraphs>
  <Slides>21</Slides>
  <Notes>20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Wingdings</vt:lpstr>
      <vt:lpstr>Bebas Neue</vt:lpstr>
      <vt:lpstr>Arial Black</vt:lpstr>
      <vt:lpstr>Arial</vt:lpstr>
      <vt:lpstr>IBM Plex Sans Condensed</vt:lpstr>
      <vt:lpstr>Flavius template</vt:lpstr>
      <vt:lpstr>Bokar</vt:lpstr>
      <vt:lpstr>Tim: Bokar</vt:lpstr>
      <vt:lpstr>Uvod</vt:lpstr>
      <vt:lpstr>Uvod</vt:lpstr>
      <vt:lpstr>Od Ideje do realizacije</vt:lpstr>
      <vt:lpstr>Od Ideje do realizacije</vt:lpstr>
      <vt:lpstr>Od Ideje do realizacije</vt:lpstr>
      <vt:lpstr>Od Ideje do realizacije</vt:lpstr>
      <vt:lpstr>Od Ideje do realizacije</vt:lpstr>
      <vt:lpstr>Od Ideje do realizacije</vt:lpstr>
      <vt:lpstr>Od Ideje do realizacije</vt:lpstr>
      <vt:lpstr>Od Ideje do realizacije</vt:lpstr>
      <vt:lpstr>PowerPoint prezentacija</vt:lpstr>
      <vt:lpstr>Kome pomaže?</vt:lpstr>
      <vt:lpstr>Kome pomaže?</vt:lpstr>
      <vt:lpstr>Kako pomaže?</vt:lpstr>
      <vt:lpstr>Kako pomaže?</vt:lpstr>
      <vt:lpstr>PowerPoint prezentacija</vt:lpstr>
      <vt:lpstr>PowerPoint prezentacija</vt:lpstr>
      <vt:lpstr>PowerPoint prezentacija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bokar</dc:title>
  <dc:creator>Korisnik</dc:creator>
  <cp:lastModifiedBy>Korisnik</cp:lastModifiedBy>
  <cp:revision>13</cp:revision>
  <dcterms:modified xsi:type="dcterms:W3CDTF">2022-06-30T15:32:54Z</dcterms:modified>
</cp:coreProperties>
</file>