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69" r:id="rId4"/>
    <p:sldId id="270" r:id="rId5"/>
    <p:sldId id="271" r:id="rId6"/>
    <p:sldId id="281" r:id="rId7"/>
    <p:sldId id="279" r:id="rId8"/>
    <p:sldId id="280" r:id="rId9"/>
    <p:sldId id="278" r:id="rId10"/>
    <p:sldId id="282" r:id="rId11"/>
    <p:sldId id="283" r:id="rId12"/>
    <p:sldId id="286" r:id="rId13"/>
    <p:sldId id="284" r:id="rId14"/>
    <p:sldId id="285" r:id="rId15"/>
    <p:sldId id="287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BE371D0F-E395-4DB2-8924-3596022E41AB}" type="datetimeFigureOut">
              <a:rPr lang="en-US" smtClean="0"/>
              <a:pPr/>
              <a:t>3/16/2022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10634F0-1912-456B-BBA1-1E928D59FA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71D0F-E395-4DB2-8924-3596022E41AB}" type="datetimeFigureOut">
              <a:rPr lang="en-US" smtClean="0"/>
              <a:pPr/>
              <a:t>3/16/2022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34F0-1912-456B-BBA1-1E928D59FA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BE371D0F-E395-4DB2-8924-3596022E41AB}" type="datetimeFigureOut">
              <a:rPr lang="en-US" smtClean="0"/>
              <a:pPr/>
              <a:t>3/16/2022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810634F0-1912-456B-BBA1-1E928D59FA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71D0F-E395-4DB2-8924-3596022E41AB}" type="datetimeFigureOut">
              <a:rPr lang="en-US" smtClean="0"/>
              <a:pPr/>
              <a:t>3/16/2022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10634F0-1912-456B-BBA1-1E928D59FA2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71D0F-E395-4DB2-8924-3596022E41AB}" type="datetimeFigureOut">
              <a:rPr lang="en-US" smtClean="0"/>
              <a:pPr/>
              <a:t>3/16/2022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810634F0-1912-456B-BBA1-1E928D59FA2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E371D0F-E395-4DB2-8924-3596022E41AB}" type="datetimeFigureOut">
              <a:rPr lang="en-US" smtClean="0"/>
              <a:pPr/>
              <a:t>3/16/2022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10634F0-1912-456B-BBA1-1E928D59FA2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E371D0F-E395-4DB2-8924-3596022E41AB}" type="datetimeFigureOut">
              <a:rPr lang="en-US" smtClean="0"/>
              <a:pPr/>
              <a:t>3/16/2022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10634F0-1912-456B-BBA1-1E928D59FA2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71D0F-E395-4DB2-8924-3596022E41AB}" type="datetimeFigureOut">
              <a:rPr lang="en-US" smtClean="0"/>
              <a:pPr/>
              <a:t>3/16/2022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10634F0-1912-456B-BBA1-1E928D59FA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71D0F-E395-4DB2-8924-3596022E41AB}" type="datetimeFigureOut">
              <a:rPr lang="en-US" smtClean="0"/>
              <a:pPr/>
              <a:t>3/16/2022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10634F0-1912-456B-BBA1-1E928D59FA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71D0F-E395-4DB2-8924-3596022E41AB}" type="datetimeFigureOut">
              <a:rPr lang="en-US" smtClean="0"/>
              <a:pPr/>
              <a:t>3/16/2022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10634F0-1912-456B-BBA1-1E928D59FA2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BE371D0F-E395-4DB2-8924-3596022E41AB}" type="datetimeFigureOut">
              <a:rPr lang="en-US" smtClean="0"/>
              <a:pPr/>
              <a:t>3/16/2022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810634F0-1912-456B-BBA1-1E928D59FA2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E371D0F-E395-4DB2-8924-3596022E41AB}" type="datetimeFigureOut">
              <a:rPr lang="en-US" smtClean="0"/>
              <a:pPr/>
              <a:t>3/16/2022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10634F0-1912-456B-BBA1-1E928D59FA2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ELEMENTI I STRUKTURA NASTAVNOG SATA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/>
              <a:t>16.3./22.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/>
              <a:t>Aktivnosti u ovom dijelu sata ovise o </a:t>
            </a:r>
            <a:r>
              <a:rPr lang="hr-HR" b="1" dirty="0"/>
              <a:t>tipu sata:</a:t>
            </a:r>
            <a:endParaRPr lang="en-US" b="1" dirty="0"/>
          </a:p>
          <a:p>
            <a:pPr lvl="1"/>
            <a:r>
              <a:rPr lang="hr-HR" b="1" dirty="0"/>
              <a:t>Obrada novih nastavnih sadržaja </a:t>
            </a:r>
            <a:r>
              <a:rPr lang="hr-HR" dirty="0"/>
              <a:t>(usvajanje novih znanja, dimenzioniranje znanja, razvoj učeničkih vještina), s primjenom odgovarajućih metoda i oblika rada te paralelnom izradom plana ploče.</a:t>
            </a:r>
            <a:endParaRPr lang="en-US" dirty="0"/>
          </a:p>
          <a:p>
            <a:pPr lvl="1"/>
            <a:r>
              <a:rPr lang="hr-HR" b="1" dirty="0"/>
              <a:t>Ponavljanje i vježbanje tijekom obrade nastavnih sadržaja</a:t>
            </a:r>
            <a:r>
              <a:rPr lang="hr-HR" dirty="0"/>
              <a:t>.</a:t>
            </a:r>
            <a:endParaRPr lang="en-US" dirty="0"/>
          </a:p>
          <a:p>
            <a:pPr lvl="1"/>
            <a:r>
              <a:rPr lang="hr-HR" b="1" dirty="0"/>
              <a:t>Ponavljanje i/ili sistematizacija gradiva</a:t>
            </a:r>
            <a:endParaRPr lang="en-US" b="1" dirty="0"/>
          </a:p>
          <a:p>
            <a:pPr lvl="1"/>
            <a:r>
              <a:rPr lang="hr-HR" b="1" dirty="0"/>
              <a:t>Provjeravanje znanja</a:t>
            </a:r>
            <a:endParaRPr lang="en-US" b="1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r-HR" dirty="0"/>
              <a:t>OBRADA NOVIH SADRŽAJA </a:t>
            </a:r>
            <a:br>
              <a:rPr lang="hr-HR" dirty="0"/>
            </a:br>
            <a:r>
              <a:rPr lang="hr-HR" dirty="0"/>
              <a:t>(ex-cathedra)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hr-HR" b="1" dirty="0"/>
              <a:t>Analiza </a:t>
            </a:r>
          </a:p>
          <a:p>
            <a:pPr lvl="1"/>
            <a:r>
              <a:rPr lang="hr-HR" dirty="0"/>
              <a:t>raščlanjivanje cjeline na dijelove, korake</a:t>
            </a:r>
          </a:p>
          <a:p>
            <a:pPr lvl="1"/>
            <a:r>
              <a:rPr lang="hr-HR" dirty="0"/>
              <a:t>iz općeg u specifično, iz šireg pojma ka užima, iz jednostavnog ka složenijem</a:t>
            </a:r>
          </a:p>
          <a:p>
            <a:r>
              <a:rPr lang="hr-HR" b="1" dirty="0"/>
              <a:t>Sinteza</a:t>
            </a:r>
          </a:p>
          <a:p>
            <a:pPr lvl="1"/>
            <a:r>
              <a:rPr lang="hr-HR" dirty="0"/>
              <a:t>stvaranje odnosa među sadržajima (prethodno usvojenim i trenutnim)</a:t>
            </a:r>
          </a:p>
          <a:p>
            <a:r>
              <a:rPr lang="hr-HR" b="1" dirty="0"/>
              <a:t>Vježbanje</a:t>
            </a:r>
          </a:p>
          <a:p>
            <a:pPr lvl="1"/>
            <a:r>
              <a:rPr lang="hr-HR" dirty="0"/>
              <a:t>poticanje učenika na aktivno proširivanje izloženog sadržaja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hr-HR" sz="3600" dirty="0"/>
              <a:t>OBRADA NOVIH SADRŽAJA (interaktivni pristup)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/>
              <a:t>Primjer je na str. 81 (Matijević-Radovanović)</a:t>
            </a:r>
          </a:p>
          <a:p>
            <a:endParaRPr lang="hr-HR" dirty="0"/>
          </a:p>
          <a:p>
            <a:r>
              <a:rPr lang="hr-HR" dirty="0"/>
              <a:t>Heuristički razgovor (otkrivanje)</a:t>
            </a:r>
          </a:p>
          <a:p>
            <a:r>
              <a:rPr lang="hr-HR" dirty="0"/>
              <a:t>Samostalni rad</a:t>
            </a:r>
          </a:p>
          <a:p>
            <a:r>
              <a:rPr lang="hr-HR" dirty="0"/>
              <a:t>Prezentacija individualnih ili grupnih rješenja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PONAVLJANJE/VJEŽBANJE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b="1" dirty="0"/>
              <a:t>Reproduktivno ponavljanje poznatih sadržaja</a:t>
            </a:r>
          </a:p>
          <a:p>
            <a:pPr lvl="1"/>
            <a:r>
              <a:rPr lang="hr-HR" dirty="0"/>
              <a:t>prisjećanje, prepoznavanje pojmova, asocijacije i sl.</a:t>
            </a:r>
          </a:p>
          <a:p>
            <a:r>
              <a:rPr lang="hr-HR" b="1" dirty="0"/>
              <a:t>Produktivno (produbljivanje znanja)</a:t>
            </a:r>
          </a:p>
          <a:p>
            <a:pPr lvl="1"/>
            <a:r>
              <a:rPr lang="hr-HR" dirty="0"/>
              <a:t>Građenje sustavnog znanja, veza, podizanje znanja na višu razinu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PRODUKTIVNO PONAVLJANJE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/>
              <a:t>Današnja didaktika smatra da puka reprodukcija treba biti svedena na najnižu moguću mjeru jer stvara samo deklarativno znanje (kviz-znanje, faktografsko znanje)</a:t>
            </a:r>
          </a:p>
          <a:p>
            <a:r>
              <a:rPr lang="hr-HR" dirty="0"/>
              <a:t>Primjer za nastavni sat koji uključuje produktivno ponavljanje je na str. 80 (Matijević-Radovanović) 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3. ZAVRŠNI DIO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/>
              <a:t>Sastoji se od dvije aktivnosti: </a:t>
            </a:r>
          </a:p>
          <a:p>
            <a:pPr lvl="1"/>
            <a:r>
              <a:rPr lang="hr-HR" dirty="0"/>
              <a:t>evaluacija</a:t>
            </a:r>
          </a:p>
          <a:p>
            <a:pPr lvl="2"/>
            <a:r>
              <a:rPr lang="hr-HR" i="1" dirty="0"/>
              <a:t>feedback</a:t>
            </a:r>
            <a:r>
              <a:rPr lang="hr-HR" dirty="0"/>
              <a:t> učenika (provjere, pregled uradaka, utvrđivanje uspješnosti sata itd.)</a:t>
            </a:r>
          </a:p>
          <a:p>
            <a:pPr lvl="2"/>
            <a:r>
              <a:rPr lang="hr-HR"/>
              <a:t>Samoevaluacija </a:t>
            </a:r>
            <a:endParaRPr lang="hr-HR" dirty="0"/>
          </a:p>
          <a:p>
            <a:pPr lvl="1"/>
            <a:r>
              <a:rPr lang="hr-HR" dirty="0"/>
              <a:t>najave sljedećeg nastavnog sata</a:t>
            </a:r>
          </a:p>
          <a:p>
            <a:pPr lvl="2"/>
            <a:endParaRPr lang="hr-HR" dirty="0"/>
          </a:p>
          <a:p>
            <a:pPr lvl="1"/>
            <a:endParaRPr lang="hr-HR" dirty="0"/>
          </a:p>
          <a:p>
            <a:pPr lvl="1"/>
            <a:endParaRPr lang="hr-H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hr-HR" sz="3200" b="1" dirty="0"/>
              <a:t>POTREBNI MATERIJALI ZA </a:t>
            </a:r>
            <a:br>
              <a:rPr lang="hr-HR" sz="3200" b="1" dirty="0"/>
            </a:br>
            <a:r>
              <a:rPr lang="hr-HR" sz="3200" b="1" dirty="0"/>
              <a:t>PRAĆENJE DANAŠNJE NASTAVE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hr-HR" dirty="0"/>
          </a:p>
          <a:p>
            <a:endParaRPr lang="hr-HR" dirty="0"/>
          </a:p>
          <a:p>
            <a:r>
              <a:rPr lang="hr-HR" dirty="0"/>
              <a:t>Matijević-Radovanović (str. 73-85)</a:t>
            </a:r>
          </a:p>
          <a:p>
            <a:r>
              <a:rPr lang="hr-HR" dirty="0"/>
              <a:t>Online udžbenik sociologije (str. 95)</a:t>
            </a:r>
          </a:p>
          <a:p>
            <a:r>
              <a:rPr lang="hr-HR" dirty="0"/>
              <a:t>Wikipedia</a:t>
            </a:r>
          </a:p>
          <a:p>
            <a:r>
              <a:rPr lang="hr-HR" dirty="0"/>
              <a:t>Web browser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800" b="1" dirty="0"/>
              <a:t>DIJELOVI (ETAPE) NASTAVNOG SATA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/>
              <a:t>uvodni (cca 5’)</a:t>
            </a:r>
          </a:p>
          <a:p>
            <a:r>
              <a:rPr lang="hr-HR" dirty="0"/>
              <a:t>središnji (cca 35’)</a:t>
            </a:r>
          </a:p>
          <a:p>
            <a:r>
              <a:rPr lang="hr-HR" dirty="0"/>
              <a:t>završni (cca 5’)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000" dirty="0"/>
              <a:t>1. UVODNI DIO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b="1" dirty="0"/>
              <a:t>Priprema, motivacija i najava plana </a:t>
            </a:r>
            <a:r>
              <a:rPr lang="hr-HR" dirty="0"/>
              <a:t>(cilja nastavnog sata)</a:t>
            </a:r>
          </a:p>
          <a:p>
            <a:r>
              <a:rPr lang="hr-HR" dirty="0"/>
              <a:t>Pod </a:t>
            </a:r>
            <a:r>
              <a:rPr lang="hr-HR" u="sng" dirty="0"/>
              <a:t>pripremom</a:t>
            </a:r>
            <a:r>
              <a:rPr lang="hr-HR" dirty="0"/>
              <a:t> se misli na tehnička, materijalna i druga rješenja (npr. razmještanje učenika, podjela u grupe i sl.)</a:t>
            </a:r>
          </a:p>
          <a:p>
            <a:r>
              <a:rPr lang="hr-HR" u="sng" dirty="0"/>
              <a:t>Motivacija</a:t>
            </a:r>
            <a:r>
              <a:rPr lang="hr-HR" dirty="0"/>
              <a:t> služi stvaranju dobre atmosfere a može biti intelektualna i emocionalna</a:t>
            </a:r>
          </a:p>
          <a:p>
            <a:r>
              <a:rPr lang="hr-HR" u="sng" dirty="0"/>
              <a:t>Najava plana rada</a:t>
            </a:r>
            <a:r>
              <a:rPr lang="hr-HR" dirty="0"/>
              <a:t>, odnosno cilja sata opisuje što će se konkretno raditi na tom satu i što se od učenika očekuje (ovo nije nužno izreći, ali je svakako korisno)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sz="4000" dirty="0"/>
              <a:t>KAKO NAJAVITI CILJ I PLAN RADA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/>
              <a:t>Usmeno</a:t>
            </a:r>
          </a:p>
          <a:p>
            <a:r>
              <a:rPr lang="hr-HR" dirty="0"/>
              <a:t>Pisano – prema nekim fazama, natuknice, pitanja, kratki kviz itd.</a:t>
            </a:r>
          </a:p>
          <a:p>
            <a:r>
              <a:rPr lang="hr-HR" dirty="0"/>
              <a:t>Slikovno</a:t>
            </a:r>
          </a:p>
          <a:p>
            <a:r>
              <a:rPr lang="hr-HR" dirty="0"/>
              <a:t>Mentalne mape (primjer str. 75)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hr-HR" sz="3200" b="1" dirty="0"/>
              <a:t>ŠTO JE BITNO U OVOM DIJELU PRETPOSTAVITI?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/>
              <a:t>dotadašnju razinu upućenosti i predznanja</a:t>
            </a:r>
          </a:p>
          <a:p>
            <a:r>
              <a:rPr lang="hr-HR" dirty="0"/>
              <a:t>prikladnost sadržaja</a:t>
            </a:r>
          </a:p>
          <a:p>
            <a:r>
              <a:rPr lang="hr-HR" dirty="0"/>
              <a:t>tehničke preduvjete</a:t>
            </a:r>
          </a:p>
          <a:p>
            <a:r>
              <a:rPr lang="hr-HR" dirty="0"/>
              <a:t>emocionalni “klik” na određenu temu</a:t>
            </a:r>
          </a:p>
          <a:p>
            <a:r>
              <a:rPr lang="hr-HR" dirty="0"/>
              <a:t>aktualnost teme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ZADATAK 1. (15’)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/>
              <a:t>Planirate pustiti onaj kratki dio o marijuani učenicima. Koji bi bio vaš uvod u to?</a:t>
            </a:r>
          </a:p>
          <a:p>
            <a:r>
              <a:rPr lang="hr-HR" dirty="0"/>
              <a:t>Osmislite uvodni dio, odnosno pojasnite kakav biste uvod napravili pred taj film</a:t>
            </a:r>
          </a:p>
          <a:p>
            <a:r>
              <a:rPr lang="hr-HR" dirty="0"/>
              <a:t>Ako biste im samo pustili to bez neke posebne najave, pojasnite zašto</a:t>
            </a:r>
          </a:p>
          <a:p>
            <a:endParaRPr lang="hr-HR" dirty="0"/>
          </a:p>
          <a:p>
            <a:r>
              <a:rPr lang="hr-HR" dirty="0"/>
              <a:t>Odgovori u diskusiji – mikrofon ili chat. Moderator diskusije je netko od vas. 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ZADATAK (15’)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/>
              <a:t>Stranica 95. Generacija X, Y i Z</a:t>
            </a:r>
          </a:p>
          <a:p>
            <a:r>
              <a:rPr lang="hr-HR" dirty="0"/>
              <a:t>Osmislite uvodni dio za predavanje o ovome prema modelu: priprema, motivacija i najava teme držeći se ovih preporuka i uputa (str. </a:t>
            </a:r>
            <a:r>
              <a:rPr lang="hr-HR"/>
              <a:t>73-75</a:t>
            </a:r>
            <a:r>
              <a:rPr lang="hr-HR" dirty="0"/>
              <a:t>)</a:t>
            </a:r>
          </a:p>
          <a:p>
            <a:r>
              <a:rPr lang="hr-HR" dirty="0"/>
              <a:t>Pošaljite u pisanoj formi (Word ili PowerPoint) najbolje na krunoslav.vukelic@gmail.com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000" dirty="0"/>
              <a:t>2. SREDIŠNJI DIO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hr-HR" sz="3800" dirty="0"/>
              <a:t>Zapravo počinje iznošenjem cilja nastavnog sata, odnosno taj prijelaz treba biti gotovo nezamjetan</a:t>
            </a:r>
          </a:p>
          <a:p>
            <a:r>
              <a:rPr lang="hr-HR" sz="3800" dirty="0"/>
              <a:t>sastoji  se od različitih aktivnosti za obradu gradiva, ponavljanje ili provjeravanje znanja. </a:t>
            </a:r>
          </a:p>
          <a:p>
            <a:r>
              <a:rPr lang="hr-HR" sz="3800" dirty="0"/>
              <a:t>To mogu biti:</a:t>
            </a:r>
          </a:p>
          <a:p>
            <a:pPr lvl="1"/>
            <a:r>
              <a:rPr lang="hr-HR" sz="3400" dirty="0"/>
              <a:t>usmeno izlaganje nastavnika </a:t>
            </a:r>
          </a:p>
          <a:p>
            <a:pPr lvl="1"/>
            <a:r>
              <a:rPr lang="hr-HR" sz="3400" dirty="0"/>
              <a:t>samostalni učenički rad (u manjim grupama ili individualno) i učeničko izvještavanje o rezultatima takvog rada</a:t>
            </a:r>
          </a:p>
          <a:p>
            <a:pPr lvl="1"/>
            <a:r>
              <a:rPr lang="hr-HR" sz="3400" dirty="0"/>
              <a:t>uvježbavanje novih procedura ili radnih koraka, </a:t>
            </a:r>
          </a:p>
          <a:p>
            <a:pPr lvl="1"/>
            <a:r>
              <a:rPr lang="hr-HR" sz="3400" dirty="0"/>
              <a:t>ponavljanje i utvrđivanje naučenog gradiva kroz različite aktivnosti</a:t>
            </a:r>
          </a:p>
          <a:p>
            <a:pPr lvl="1"/>
            <a:r>
              <a:rPr lang="hr-HR" sz="3400" dirty="0"/>
              <a:t>usmena ili pismena provjera znanja</a:t>
            </a:r>
            <a:endParaRPr lang="en-US" sz="3400" dirty="0"/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23345</TotalTime>
  <Words>624</Words>
  <Application>Microsoft Office PowerPoint</Application>
  <PresentationFormat>On-screen Show (4:3)</PresentationFormat>
  <Paragraphs>82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Wingdings</vt:lpstr>
      <vt:lpstr>Wingdings 2</vt:lpstr>
      <vt:lpstr>Median</vt:lpstr>
      <vt:lpstr>ELEMENTI I STRUKTURA NASTAVNOG SATA</vt:lpstr>
      <vt:lpstr>POTREBNI MATERIJALI ZA  PRAĆENJE DANAŠNJE NASTAVE</vt:lpstr>
      <vt:lpstr>DIJELOVI (ETAPE) NASTAVNOG SATA</vt:lpstr>
      <vt:lpstr>1. UVODNI DIO</vt:lpstr>
      <vt:lpstr>KAKO NAJAVITI CILJ I PLAN RADA</vt:lpstr>
      <vt:lpstr>ŠTO JE BITNO U OVOM DIJELU PRETPOSTAVITI?</vt:lpstr>
      <vt:lpstr>ZADATAK 1. (15’)</vt:lpstr>
      <vt:lpstr>ZADATAK (15’)</vt:lpstr>
      <vt:lpstr>2. SREDIŠNJI DIO</vt:lpstr>
      <vt:lpstr>PowerPoint Presentation</vt:lpstr>
      <vt:lpstr>OBRADA NOVIH SADRŽAJA  (ex-cathedra)</vt:lpstr>
      <vt:lpstr>OBRADA NOVIH SADRŽAJA (interaktivni pristup)</vt:lpstr>
      <vt:lpstr>PONAVLJANJE/VJEŽBANJE</vt:lpstr>
      <vt:lpstr>PRODUKTIVNO PONAVLJANJE</vt:lpstr>
      <vt:lpstr>3. ZAVRŠNI DIO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UVODNI SAT</dc:title>
  <dc:creator>Krunoslav</dc:creator>
  <cp:lastModifiedBy>Korisnik</cp:lastModifiedBy>
  <cp:revision>23</cp:revision>
  <dcterms:created xsi:type="dcterms:W3CDTF">2021-02-16T21:01:14Z</dcterms:created>
  <dcterms:modified xsi:type="dcterms:W3CDTF">2022-03-16T14:34:22Z</dcterms:modified>
</cp:coreProperties>
</file>