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5" r:id="rId13"/>
    <p:sldId id="264" r:id="rId14"/>
    <p:sldId id="263" r:id="rId15"/>
    <p:sldId id="269" r:id="rId16"/>
    <p:sldId id="268" r:id="rId17"/>
    <p:sldId id="26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8411C2-3B6D-460D-B2A5-4A3F832EC965}" v="16" dt="2022-05-26T21:16:04.0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0ECA0-FB13-49A4-9D88-0A169044A2D9}" type="datetimeFigureOut">
              <a:rPr lang="hr-HR" smtClean="0"/>
              <a:t>26.8.2022.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AEA66-E2F7-4C89-BC57-616391277BB3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19479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b="0" i="0" dirty="0">
              <a:effectLst/>
              <a:latin typeface="Roboto" panose="02000000000000000000" pitchFamily="2" charset="0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AEA66-E2F7-4C89-BC57-616391277BB3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3850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AEA66-E2F7-4C89-BC57-616391277BB3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98872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8/26/2022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1368DB2-CF5C-4A78-972D-2B1D3D45C3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err="1"/>
              <a:t>booktrailer</a:t>
            </a:r>
            <a:endParaRPr lang="hr-HR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2592C31-DCEF-4A60-91F9-F190FF9A3C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Ivana klisura </a:t>
            </a:r>
            <a:r>
              <a:rPr lang="hr-HR" dirty="0" err="1"/>
              <a:t>skokandić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78862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1C2A4B30-77D7-4FFB-8B53-A88BD68CA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0D31974F-9451-44C3-9030-E29F7B383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80" y="804519"/>
            <a:ext cx="4325112" cy="1049235"/>
          </a:xfrm>
        </p:spPr>
        <p:txBody>
          <a:bodyPr>
            <a:normAutofit/>
          </a:bodyPr>
          <a:lstStyle/>
          <a:p>
            <a:r>
              <a:rPr lang="hr-HR" sz="2800"/>
              <a:t>Booktrailer film festival</a:t>
            </a:r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373AAE2E-5D6B-4952-A4BB-546C49F8DE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1579" y="1853754"/>
            <a:ext cx="432511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Rectangle 13">
            <a:extLst>
              <a:ext uri="{FF2B5EF4-FFF2-40B4-BE49-F238E27FC236}">
                <a16:creationId xmlns:a16="http://schemas.microsoft.com/office/drawing/2014/main" id="{01E4D783-AD45-49E7-B6C7-BBACB82906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33A3037-30B2-48D0-890B-3B82136F6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1"/>
            <a:ext cx="5120671" cy="4737469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hr-HR" sz="1800" i="0" dirty="0">
                <a:effectLst/>
                <a:latin typeface="Open Sans" panose="020B0606030504020204" pitchFamily="34" charset="0"/>
              </a:rPr>
              <a:t>međunarodno školsko natjecanje koje od 2006. dovodi učenike i nastavnike iz cijele Europe u </a:t>
            </a:r>
            <a:r>
              <a:rPr lang="hr-HR" sz="1800" i="0" dirty="0" err="1">
                <a:effectLst/>
                <a:latin typeface="Open Sans" panose="020B0606030504020204" pitchFamily="34" charset="0"/>
              </a:rPr>
              <a:t>Bresciu</a:t>
            </a:r>
            <a:r>
              <a:rPr lang="hr-HR" sz="1800" i="0" dirty="0">
                <a:effectLst/>
                <a:latin typeface="Open Sans" panose="020B0606030504020204" pitchFamily="34" charset="0"/>
              </a:rPr>
              <a:t> da uče, istražuju i upoznaju stručnjake za književnost, kazalište, kino i televiziju</a:t>
            </a:r>
            <a:endParaRPr lang="hr-HR" sz="1800" b="1" dirty="0">
              <a:latin typeface="Open Sans" panose="020B0606030504020204" pitchFamily="34" charset="0"/>
            </a:endParaRPr>
          </a:p>
          <a:p>
            <a:pPr>
              <a:lnSpc>
                <a:spcPct val="110000"/>
              </a:lnSpc>
            </a:pPr>
            <a:r>
              <a:rPr lang="hr-HR" sz="1800" dirty="0">
                <a:latin typeface="Open Sans" panose="020B0606030504020204" pitchFamily="34" charset="0"/>
              </a:rPr>
              <a:t>g</a:t>
            </a:r>
            <a:r>
              <a:rPr lang="hr-HR" sz="1800" b="0" i="0" dirty="0">
                <a:effectLst/>
                <a:latin typeface="Open Sans" panose="020B0606030504020204" pitchFamily="34" charset="0"/>
              </a:rPr>
              <a:t>imnazija Karlovac organizator je i domaćin nacionalnog natjecanja </a:t>
            </a:r>
          </a:p>
          <a:p>
            <a:pPr>
              <a:lnSpc>
                <a:spcPct val="110000"/>
              </a:lnSpc>
            </a:pPr>
            <a:r>
              <a:rPr lang="hr-HR" sz="1800" dirty="0">
                <a:latin typeface="Open Sans" panose="020B0606030504020204" pitchFamily="34" charset="0"/>
              </a:rPr>
              <a:t>o</a:t>
            </a:r>
            <a:r>
              <a:rPr lang="hr-HR" sz="1800" b="0" i="0" dirty="0">
                <a:effectLst/>
                <a:latin typeface="Open Sans" panose="020B0606030504020204" pitchFamily="34" charset="0"/>
              </a:rPr>
              <a:t>nline događanje sastoji se od revije filmova te objave rezultata glasovanja žirija</a:t>
            </a:r>
          </a:p>
          <a:p>
            <a:pPr>
              <a:lnSpc>
                <a:spcPct val="110000"/>
              </a:lnSpc>
            </a:pPr>
            <a:r>
              <a:rPr lang="hr-HR" sz="1800" b="0" i="0" dirty="0">
                <a:effectLst/>
                <a:latin typeface="Open Sans" panose="020B0606030504020204" pitchFamily="34" charset="0"/>
              </a:rPr>
              <a:t>stručni žiri odabire tri prve nagrade za </a:t>
            </a:r>
            <a:r>
              <a:rPr lang="hr-HR" sz="1800" b="0" i="0" dirty="0" err="1">
                <a:effectLst/>
                <a:latin typeface="Open Sans" panose="020B0606030504020204" pitchFamily="34" charset="0"/>
              </a:rPr>
              <a:t>booktrailere</a:t>
            </a:r>
            <a:r>
              <a:rPr lang="hr-HR" sz="1800" b="0" i="0" dirty="0">
                <a:effectLst/>
                <a:latin typeface="Open Sans" panose="020B0606030504020204" pitchFamily="34" charset="0"/>
              </a:rPr>
              <a:t>, ali i četvrti koji, uz nagrađene, također predstavlja Hrvatsku na međunarodnom natjecanju</a:t>
            </a:r>
            <a:endParaRPr lang="hr-HR" sz="1800" dirty="0"/>
          </a:p>
        </p:txBody>
      </p:sp>
      <p:pic>
        <p:nvPicPr>
          <p:cNvPr id="5" name="Slika 4" descr="Slika na kojoj se prikazuje strijela&#10;&#10;Opis je automatski generiran">
            <a:extLst>
              <a:ext uri="{FF2B5EF4-FFF2-40B4-BE49-F238E27FC236}">
                <a16:creationId xmlns:a16="http://schemas.microsoft.com/office/drawing/2014/main" id="{84F0716B-EFDA-4577-8DF3-863D239DE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268" y="526239"/>
            <a:ext cx="4325112" cy="580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57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8BEFA6C4-D23C-4EE9-A35B-00A23C74C1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8063" y="101599"/>
            <a:ext cx="7080212" cy="4384675"/>
          </a:xfr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9F807713-7FFA-4BB9-86CA-708C9371E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401" y="643509"/>
            <a:ext cx="8641536" cy="534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3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D3904F-81FC-4823-81DA-AB93E40E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Uvjeti za sudjelovanje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A594054-720F-4A77-B037-F61FA96F2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150157"/>
          </a:xfrm>
        </p:spPr>
        <p:txBody>
          <a:bodyPr>
            <a:normAutofit fontScale="92500" lnSpcReduction="10000"/>
          </a:bodyPr>
          <a:lstStyle/>
          <a:p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 natjecanju mogu sudjelovati učenici srednjih škola pojedinačno, grupe učenika ili cijeli razredi koji snime </a:t>
            </a:r>
            <a:r>
              <a:rPr lang="hr-HR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videonajavu</a:t>
            </a: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za knjigu (</a:t>
            </a:r>
            <a:r>
              <a:rPr lang="hr-HR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u trajanju od 1 minute i 30 sekundi (uključujući </a:t>
            </a:r>
            <a:r>
              <a:rPr lang="hr-HR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najavnu</a:t>
            </a: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 završnu špicu)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Natjecatelji sami biraju knjigu za koju snimaju </a:t>
            </a:r>
            <a:r>
              <a:rPr lang="hr-HR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Nema propisanoga naslova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r-HR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mora imati isti naslov kao i knjiga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r-HR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 smije sadržavati materijal (glazbenu podlogu ili proizvode) zaštićen autorskim pravima i/ili intelektualno vlasništvo treće osobe</a:t>
            </a:r>
          </a:p>
        </p:txBody>
      </p:sp>
    </p:spTree>
    <p:extLst>
      <p:ext uri="{BB962C8B-B14F-4D97-AF65-F5344CB8AC3E}">
        <p14:creationId xmlns:p14="http://schemas.microsoft.com/office/powerpoint/2010/main" val="22075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D3904F-81FC-4823-81DA-AB93E40E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Uvjeti za sudjelovanje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A594054-720F-4A77-B037-F61FA96F2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059" y="2015732"/>
            <a:ext cx="10435472" cy="3659204"/>
          </a:xfrm>
        </p:spPr>
        <p:txBody>
          <a:bodyPr>
            <a:normAutofit lnSpcReduction="10000"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hr-HR" sz="2200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sz="2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može biti na hrvatskom ili bilo kojem stranom jeziku, ali mora imati engleske titlove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r-HR" sz="2200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sz="2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mora biti originalan i prethodno neobjavljen; u suprotnom bit će isključen iz natjecanja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r-HR" sz="2200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</a:t>
            </a:r>
            <a:r>
              <a:rPr lang="hr-HR" sz="2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 smije biti vidljiv javnosti na </a:t>
            </a:r>
            <a:r>
              <a:rPr lang="hr-HR" sz="2200" b="0" i="0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Youtubeu</a:t>
            </a:r>
            <a:r>
              <a:rPr lang="hr-HR" sz="2200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do službenog proglašenja pobjednika</a:t>
            </a:r>
          </a:p>
          <a:p>
            <a:pPr algn="l"/>
            <a:r>
              <a:rPr lang="hr-HR" sz="2200" b="0" i="0" dirty="0">
                <a:solidFill>
                  <a:srgbClr val="05050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učenički uradak (nastavnici mogu biti podrška u produkciji, ali nema klasične mentorske uloge)</a:t>
            </a:r>
          </a:p>
          <a:p>
            <a:pPr marL="0" indent="0" algn="l" fontAlgn="base">
              <a:buNone/>
            </a:pPr>
            <a:endParaRPr lang="hr-HR" b="0" i="0" dirty="0">
              <a:solidFill>
                <a:srgbClr val="574D4D"/>
              </a:solidFill>
              <a:effectLst/>
              <a:latin typeface="inherit"/>
            </a:endParaRPr>
          </a:p>
        </p:txBody>
      </p:sp>
    </p:spTree>
    <p:extLst>
      <p:ext uri="{BB962C8B-B14F-4D97-AF65-F5344CB8AC3E}">
        <p14:creationId xmlns:p14="http://schemas.microsoft.com/office/powerpoint/2010/main" val="2249425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3BB96A-6BDE-4F8A-A5DA-2A5406D6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653690"/>
            <a:ext cx="9603275" cy="1049235"/>
          </a:xfrm>
        </p:spPr>
        <p:txBody>
          <a:bodyPr/>
          <a:lstStyle/>
          <a:p>
            <a:r>
              <a:rPr lang="hr-HR" dirty="0"/>
              <a:t>prijava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E8340E7-2CB2-4267-B269-F8D36069A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80" y="1836623"/>
            <a:ext cx="10124536" cy="4037749"/>
          </a:xfrm>
        </p:spPr>
        <p:txBody>
          <a:bodyPr>
            <a:noAutofit/>
          </a:bodyPr>
          <a:lstStyle/>
          <a:p>
            <a:r>
              <a:rPr lang="hr-HR" b="0" i="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popunjavanje registracijskog obrasca na internetskoj stranici natjecanja: </a:t>
            </a:r>
            <a:r>
              <a:rPr lang="hr-HR" u="sng" dirty="0">
                <a:solidFill>
                  <a:srgbClr val="0070C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www.booktrailerfilmfestival.eu</a:t>
            </a:r>
          </a:p>
          <a:p>
            <a:r>
              <a:rPr lang="hr-H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Registracija na stranici</a:t>
            </a:r>
          </a:p>
          <a:p>
            <a:r>
              <a:rPr lang="hr-HR" b="0" i="0" u="none" strike="noStrike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Upload</a:t>
            </a:r>
            <a:r>
              <a:rPr lang="hr-HR" b="0" i="0" u="none" strike="noStrike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na </a:t>
            </a:r>
            <a:r>
              <a:rPr lang="hr-HR" b="0" i="0" u="none" strike="noStrike" dirty="0" err="1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Youtube</a:t>
            </a:r>
            <a:r>
              <a:rPr lang="hr-HR" b="0" i="0" u="none" strike="noStrike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(1:30)</a:t>
            </a:r>
          </a:p>
          <a:p>
            <a:r>
              <a:rPr lang="hr-H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Sinopsis</a:t>
            </a:r>
          </a:p>
          <a:p>
            <a:r>
              <a:rPr lang="hr-HR" dirty="0">
                <a:solidFill>
                  <a:srgbClr val="05050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 videu: </a:t>
            </a:r>
            <a:r>
              <a:rPr lang="hr-HR" dirty="0" err="1">
                <a:solidFill>
                  <a:srgbClr val="05050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najavna</a:t>
            </a:r>
            <a:r>
              <a:rPr lang="hr-HR" dirty="0">
                <a:solidFill>
                  <a:srgbClr val="05050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 odj</a:t>
            </a:r>
            <a:r>
              <a:rPr lang="hr-HR" b="0" i="0" dirty="0">
                <a:solidFill>
                  <a:srgbClr val="05050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avna špica koja mora sadržavati naslovnicu knjige, sve sudionike u izradi </a:t>
            </a:r>
            <a:r>
              <a:rPr lang="hr-HR" b="0" i="0" dirty="0" err="1">
                <a:solidFill>
                  <a:srgbClr val="05050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booktrailera</a:t>
            </a:r>
            <a:r>
              <a:rPr lang="hr-HR" b="0" i="0" dirty="0">
                <a:solidFill>
                  <a:srgbClr val="05050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 njihove uloge, naziv škole, grada i države odakle dolaze sudionici, naziv i podrijetlo glazbe korištene u </a:t>
            </a:r>
            <a:r>
              <a:rPr lang="hr-HR" b="0" i="0" dirty="0" err="1">
                <a:solidFill>
                  <a:srgbClr val="05050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booktraileru</a:t>
            </a:r>
            <a:r>
              <a:rPr lang="hr-HR" b="0" i="0" dirty="0">
                <a:solidFill>
                  <a:srgbClr val="050505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(paziti na autorska prava!) te podrijetlo korištenih fotografija</a:t>
            </a:r>
          </a:p>
        </p:txBody>
      </p:sp>
    </p:spTree>
    <p:extLst>
      <p:ext uri="{BB962C8B-B14F-4D97-AF65-F5344CB8AC3E}">
        <p14:creationId xmlns:p14="http://schemas.microsoft.com/office/powerpoint/2010/main" val="2940877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BFFE9F-C226-49A3-A4EA-F6D7DB678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Camao</a:t>
            </a:r>
            <a:r>
              <a:rPr lang="hr-HR" dirty="0"/>
              <a:t>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C7E9A33-178B-4A6B-B4AE-49296F498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Antun Gustav Matoš</a:t>
            </a:r>
          </a:p>
          <a:p>
            <a:pPr algn="l"/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Glasoviti umjetnik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Kamenski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luta Europom i zarađuje svirajući klavir. Njegov ustaljeni život prekida sudbonosni susret s fatalnom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Fanny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. Hoće li njihovi snovi postati stvarnost ili će se legenda o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Camau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ostvariti?</a:t>
            </a:r>
          </a:p>
          <a:p>
            <a:pPr algn="l"/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Renowned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artist Alfred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Kamenski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wanders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around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Europe,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earning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a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living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by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piano.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His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steady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life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routine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is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interrupted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by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an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encounter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with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fatal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Fanny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. Will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their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dreams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become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reality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or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will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the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Camao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legend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come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hr-HR" b="0" i="0" dirty="0" err="1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true</a:t>
            </a:r>
            <a:r>
              <a:rPr lang="hr-HR" b="0" i="0" dirty="0">
                <a:solidFill>
                  <a:schemeClr val="accent5">
                    <a:lumMod val="50000"/>
                  </a:schemeClr>
                </a:solidFill>
                <a:effectLst/>
                <a:latin typeface="Open Sans" panose="020B0606030504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63462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944DD730-ABC5-4F68-A8F5-457151521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5757" y="179880"/>
            <a:ext cx="7996005" cy="6498240"/>
          </a:xfrm>
        </p:spPr>
      </p:pic>
    </p:spTree>
    <p:extLst>
      <p:ext uri="{BB962C8B-B14F-4D97-AF65-F5344CB8AC3E}">
        <p14:creationId xmlns:p14="http://schemas.microsoft.com/office/powerpoint/2010/main" val="302665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mao - Booktrailer Film Festival 2022 (1)">
            <a:hlinkClick r:id="" action="ppaction://media"/>
            <a:extLst>
              <a:ext uri="{FF2B5EF4-FFF2-40B4-BE49-F238E27FC236}">
                <a16:creationId xmlns:a16="http://schemas.microsoft.com/office/drawing/2014/main" id="{EF25DBEA-97FB-4ED0-BBB3-514BFF20929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2474" y="215049"/>
            <a:ext cx="11427051" cy="6427902"/>
          </a:xfrm>
        </p:spPr>
      </p:pic>
    </p:spTree>
    <p:extLst>
      <p:ext uri="{BB962C8B-B14F-4D97-AF65-F5344CB8AC3E}">
        <p14:creationId xmlns:p14="http://schemas.microsoft.com/office/powerpoint/2010/main" val="3494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F34754-C81B-4A71-9547-2F3E00F8F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Nacionalni festival 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DB2A85AF-9E5B-4D34-AAA4-E2B864F20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5552" y="2282379"/>
            <a:ext cx="8767174" cy="321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11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10" descr="Slika na kojoj se prikazuje stol&#10;&#10;Opis je automatski generiran">
            <a:extLst>
              <a:ext uri="{FF2B5EF4-FFF2-40B4-BE49-F238E27FC236}">
                <a16:creationId xmlns:a16="http://schemas.microsoft.com/office/drawing/2014/main" id="{4FBF6200-55DF-40C6-83D1-6896CE535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008" y="88711"/>
            <a:ext cx="6072492" cy="6662392"/>
          </a:xfrm>
          <a:prstGeom prst="rect">
            <a:avLst/>
          </a:prstGeom>
        </p:spPr>
      </p:pic>
      <p:pic>
        <p:nvPicPr>
          <p:cNvPr id="13" name="Slika 12" descr="Slika na kojoj se prikazuje stol&#10;&#10;Opis je automatski generiran">
            <a:extLst>
              <a:ext uri="{FF2B5EF4-FFF2-40B4-BE49-F238E27FC236}">
                <a16:creationId xmlns:a16="http://schemas.microsoft.com/office/drawing/2014/main" id="{BA74D909-4C90-4D5D-8298-0E809314E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239" y="91840"/>
            <a:ext cx="5332502" cy="667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09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724B9E8-02C8-4B2E-8770-A00A67760D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B8AE548-0BFA-4792-9962-3375923C7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7639EF4-FA83-4D85-90FE-B831AF283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C87E76A-8F50-413D-9BFC-C5A1525BD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F28EA84-13B4-4494-A4D3-8DE462FF0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BEB1B24-66CE-4D63-A39D-2D1B481D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7F876DF-8779-48D3-925F-76B1FDC0F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78" y="2163708"/>
            <a:ext cx="2502999" cy="1220601"/>
          </a:xfrm>
        </p:spPr>
        <p:txBody>
          <a:bodyPr vert="horz" lIns="91440" tIns="45720" rIns="91440" bIns="0" rtlCol="0" anchor="b">
            <a:normAutofit/>
          </a:bodyPr>
          <a:lstStyle/>
          <a:p>
            <a:r>
              <a:rPr lang="hr-HR" sz="3600" dirty="0"/>
              <a:t>Proces snimanja</a:t>
            </a:r>
            <a:endParaRPr lang="en-US" sz="36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8DE337D-1DBA-4536-8145-B43EE65C7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" name="Rezervirano mjesto sadržaja 4" descr="Slika na kojoj se prikazuje zgrada, tlo, na otvorenom, pločnik&#10;&#10;Opis je automatski generiran">
            <a:extLst>
              <a:ext uri="{FF2B5EF4-FFF2-40B4-BE49-F238E27FC236}">
                <a16:creationId xmlns:a16="http://schemas.microsoft.com/office/drawing/2014/main" id="{6A381D3B-243D-4AB0-A593-2A6D3357E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0931" y="108842"/>
            <a:ext cx="3865364" cy="5769202"/>
          </a:xfrm>
          <a:prstGeom prst="rect">
            <a:avLst/>
          </a:prstGeom>
        </p:spPr>
      </p:pic>
      <p:pic>
        <p:nvPicPr>
          <p:cNvPr id="5" name="Slika 4" descr="Slika na kojoj se prikazuje osoba, na zatvorenom&#10;&#10;Opis je automatski generiran">
            <a:extLst>
              <a:ext uri="{FF2B5EF4-FFF2-40B4-BE49-F238E27FC236}">
                <a16:creationId xmlns:a16="http://schemas.microsoft.com/office/drawing/2014/main" id="{B41D8BB7-611E-426D-96B9-BB450DBE15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73" t="3373" r="2800" b="12901"/>
          <a:stretch/>
        </p:blipFill>
        <p:spPr>
          <a:xfrm>
            <a:off x="7741185" y="166961"/>
            <a:ext cx="4145621" cy="2631995"/>
          </a:xfrm>
          <a:prstGeom prst="rect">
            <a:avLst/>
          </a:prstGeom>
        </p:spPr>
      </p:pic>
      <p:pic>
        <p:nvPicPr>
          <p:cNvPr id="4" name="Rezervirano mjesto sadržaja 3" descr="Slika na kojoj se prikazuje osoba, na zatvorenom&#10;&#10;Opis je automatski generiran">
            <a:extLst>
              <a:ext uri="{FF2B5EF4-FFF2-40B4-BE49-F238E27FC236}">
                <a16:creationId xmlns:a16="http://schemas.microsoft.com/office/drawing/2014/main" id="{8741D5ED-52EB-4404-8352-DB82E32875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701560" y="2965917"/>
            <a:ext cx="4145319" cy="2767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7233926-059A-41AD-A9F2-56552CF4F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13C145E-93D4-481E-92DC-736D9EBA3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872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5">
            <a:extLst>
              <a:ext uri="{FF2B5EF4-FFF2-40B4-BE49-F238E27FC236}">
                <a16:creationId xmlns:a16="http://schemas.microsoft.com/office/drawing/2014/main" id="{2FAC8C30-93FA-4F99-80C4-C952D83A49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5" name="Picture 17">
            <a:extLst>
              <a:ext uri="{FF2B5EF4-FFF2-40B4-BE49-F238E27FC236}">
                <a16:creationId xmlns:a16="http://schemas.microsoft.com/office/drawing/2014/main" id="{F3ACDE2A-6BC1-4786-87B1-F7DA35351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6" name="Straight Connector 19">
            <a:extLst>
              <a:ext uri="{FF2B5EF4-FFF2-40B4-BE49-F238E27FC236}">
                <a16:creationId xmlns:a16="http://schemas.microsoft.com/office/drawing/2014/main" id="{0A2CC8B5-9886-4AFA-BE09-6178A4ED3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Slika 6" descr="Slika na kojoj se prikazuje pod, glazba, na zatvorenom, glasovir&#10;&#10;Opis je automatski generiran">
            <a:extLst>
              <a:ext uri="{FF2B5EF4-FFF2-40B4-BE49-F238E27FC236}">
                <a16:creationId xmlns:a16="http://schemas.microsoft.com/office/drawing/2014/main" id="{BB440DB6-D549-4E8E-9C29-831C11FC8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27" y="643468"/>
            <a:ext cx="3239053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Slika 10" descr="Slika na kojoj se prikazuje osoba, žena, na zatvorenom&#10;&#10;Opis je automatski generiran">
            <a:extLst>
              <a:ext uri="{FF2B5EF4-FFF2-40B4-BE49-F238E27FC236}">
                <a16:creationId xmlns:a16="http://schemas.microsoft.com/office/drawing/2014/main" id="{6D284647-9671-472B-9E83-B96578174E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622" y="659383"/>
            <a:ext cx="3239053" cy="483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Slika 36" descr="Slika na kojoj se prikazuje na otvorenom, tlo, osoba&#10;&#10;Opis je automatski generiran">
            <a:extLst>
              <a:ext uri="{FF2B5EF4-FFF2-40B4-BE49-F238E27FC236}">
                <a16:creationId xmlns:a16="http://schemas.microsoft.com/office/drawing/2014/main" id="{C15863CD-B809-4DAF-8B3F-FC34FADE99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436" r="2931" b="13278"/>
          <a:stretch/>
        </p:blipFill>
        <p:spPr>
          <a:xfrm>
            <a:off x="3968907" y="643473"/>
            <a:ext cx="4469390" cy="483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4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70C8CB5-756E-4416-B30F-C4947F3D5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Camaovci</a:t>
            </a:r>
            <a:endParaRPr lang="hr-HR" dirty="0"/>
          </a:p>
        </p:txBody>
      </p:sp>
      <p:pic>
        <p:nvPicPr>
          <p:cNvPr id="5" name="Rezervirano mjesto sadržaja 4" descr="Slika na kojoj se prikazuje osoba, tlo, na otvorenom, zgrada&#10;&#10;Opis je automatski generiran">
            <a:extLst>
              <a:ext uri="{FF2B5EF4-FFF2-40B4-BE49-F238E27FC236}">
                <a16:creationId xmlns:a16="http://schemas.microsoft.com/office/drawing/2014/main" id="{091C55DF-87E7-4A4B-82F0-7D852BB92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459" y="2108370"/>
            <a:ext cx="7765081" cy="4519443"/>
          </a:xfrm>
        </p:spPr>
      </p:pic>
    </p:spTree>
    <p:extLst>
      <p:ext uri="{BB962C8B-B14F-4D97-AF65-F5344CB8AC3E}">
        <p14:creationId xmlns:p14="http://schemas.microsoft.com/office/powerpoint/2010/main" val="3425066813"/>
      </p:ext>
    </p:extLst>
  </p:cSld>
  <p:clrMapOvr>
    <a:masterClrMapping/>
  </p:clrMapOvr>
</p:sld>
</file>

<file path=ppt/theme/theme1.xml><?xml version="1.0" encoding="utf-8"?>
<a:theme xmlns:a="http://schemas.openxmlformats.org/drawingml/2006/main" name="Galerij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CCED6367454B43AD3D1DE13BB198C3" ma:contentTypeVersion="12" ma:contentTypeDescription="Create a new document." ma:contentTypeScope="" ma:versionID="f5843f3557134164df91a9b9ac97e464">
  <xsd:schema xmlns:xsd="http://www.w3.org/2001/XMLSchema" xmlns:xs="http://www.w3.org/2001/XMLSchema" xmlns:p="http://schemas.microsoft.com/office/2006/metadata/properties" xmlns:ns3="c5042fbb-aeab-4faf-b008-348fb771e868" xmlns:ns4="e917e2c5-2e6c-4ffa-b3c4-e3a826f2a18f" targetNamespace="http://schemas.microsoft.com/office/2006/metadata/properties" ma:root="true" ma:fieldsID="8630d41d8ed35c9ec32eefac2853603b" ns3:_="" ns4:_="">
    <xsd:import namespace="c5042fbb-aeab-4faf-b008-348fb771e868"/>
    <xsd:import namespace="e917e2c5-2e6c-4ffa-b3c4-e3a826f2a18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042fbb-aeab-4faf-b008-348fb771e86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17e2c5-2e6c-4ffa-b3c4-e3a826f2a1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6B7610F-37D4-49A2-BCD9-2394F8FB3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042fbb-aeab-4faf-b008-348fb771e868"/>
    <ds:schemaRef ds:uri="e917e2c5-2e6c-4ffa-b3c4-e3a826f2a1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3A3411D-F52D-4AAD-B80B-B23550406D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0DB4E8-D4A7-43CB-9045-150AB5288391}">
  <ds:schemaRefs>
    <ds:schemaRef ds:uri="e917e2c5-2e6c-4ffa-b3c4-e3a826f2a18f"/>
    <ds:schemaRef ds:uri="c5042fbb-aeab-4faf-b008-348fb771e868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TM10001114[[fn=Galerija]]</Template>
  <TotalTime>200</TotalTime>
  <Words>382</Words>
  <Application>Microsoft Office PowerPoint</Application>
  <PresentationFormat>Široki zaslon</PresentationFormat>
  <Paragraphs>33</Paragraphs>
  <Slides>14</Slides>
  <Notes>2</Notes>
  <HiddenSlides>0</HiddenSlides>
  <MMClips>1</MMClips>
  <ScaleCrop>false</ScaleCrop>
  <HeadingPairs>
    <vt:vector size="6" baseType="variant">
      <vt:variant>
        <vt:lpstr>Korišteni fontovi</vt:lpstr>
      </vt:variant>
      <vt:variant>
        <vt:i4>6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21" baseType="lpstr">
      <vt:lpstr>Arial</vt:lpstr>
      <vt:lpstr>Calibri</vt:lpstr>
      <vt:lpstr>Gill Sans MT</vt:lpstr>
      <vt:lpstr>inherit</vt:lpstr>
      <vt:lpstr>Open Sans</vt:lpstr>
      <vt:lpstr>Roboto</vt:lpstr>
      <vt:lpstr>Galerija</vt:lpstr>
      <vt:lpstr>booktrailer</vt:lpstr>
      <vt:lpstr>Booktrailer film festival</vt:lpstr>
      <vt:lpstr>PowerPoint prezentacija</vt:lpstr>
      <vt:lpstr>Uvjeti za sudjelovanje</vt:lpstr>
      <vt:lpstr>Uvjeti za sudjelovanje</vt:lpstr>
      <vt:lpstr>prijava</vt:lpstr>
      <vt:lpstr>Camao </vt:lpstr>
      <vt:lpstr>PowerPoint prezentacija</vt:lpstr>
      <vt:lpstr>PowerPoint prezentacija</vt:lpstr>
      <vt:lpstr>Nacionalni festival </vt:lpstr>
      <vt:lpstr>PowerPoint prezentacija</vt:lpstr>
      <vt:lpstr>Proces snimanja</vt:lpstr>
      <vt:lpstr>PowerPoint prezentacija</vt:lpstr>
      <vt:lpstr>Camaovci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booktrailer</dc:title>
  <dc:creator>Ivana Klisura-Skokandić</dc:creator>
  <cp:lastModifiedBy>Ivana Klisura-Skokandić</cp:lastModifiedBy>
  <cp:revision>2</cp:revision>
  <dcterms:created xsi:type="dcterms:W3CDTF">2022-05-26T08:31:20Z</dcterms:created>
  <dcterms:modified xsi:type="dcterms:W3CDTF">2022-08-26T07:03:42Z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0x01010054CCED6367454B43AD3D1DE13BB198C3</vt:lpwstr>
  </property>
</Properties>
</file>