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4" r:id="rId8"/>
    <p:sldId id="262" r:id="rId9"/>
    <p:sldId id="263" r:id="rId10"/>
    <p:sldId id="265" r:id="rId11"/>
    <p:sldId id="273" r:id="rId12"/>
    <p:sldId id="274" r:id="rId13"/>
    <p:sldId id="266" r:id="rId14"/>
    <p:sldId id="268" r:id="rId15"/>
    <p:sldId id="270" r:id="rId16"/>
    <p:sldId id="271" r:id="rId17"/>
    <p:sldId id="272" r:id="rId18"/>
    <p:sldId id="275" r:id="rId19"/>
    <p:sldId id="276" r:id="rId20"/>
    <p:sldId id="277" r:id="rId21"/>
    <p:sldId id="278" r:id="rId22"/>
  </p:sldIdLst>
  <p:sldSz cx="9144000" cy="6858000" type="screen4x3"/>
  <p:notesSz cx="6858000" cy="9144000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1253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slajd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ravokutni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Pravokutnik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Pravokutni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Pravokutnik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Pravokutnik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Podnaslov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hr-HR" smtClean="0"/>
              <a:t>Kliknite da biste uredili stil podnaslova matrice</a:t>
            </a:r>
            <a:endParaRPr kumimoji="0" lang="en-US"/>
          </a:p>
        </p:txBody>
      </p:sp>
      <p:sp>
        <p:nvSpPr>
          <p:cNvPr id="28" name="Rezervirano mjesto datuma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B7322-EE82-465E-9C25-B0EF0C4BDD79}" type="datetimeFigureOut">
              <a:rPr lang="sr-Latn-CS" smtClean="0"/>
              <a:pPr/>
              <a:t>4.3.2019</a:t>
            </a:fld>
            <a:endParaRPr lang="hr-HR"/>
          </a:p>
        </p:txBody>
      </p:sp>
      <p:sp>
        <p:nvSpPr>
          <p:cNvPr id="17" name="Rezervirano mjesto podnožja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avni poveznik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Pravokutnik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Elipsa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Elipsa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zervirano mjesto broja slajda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0974993F-8116-42B2-B429-2FD4D7AD80A8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8" name="Naslov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hr-HR" smtClean="0"/>
              <a:t>Kliknite da biste uredili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B7322-EE82-465E-9C25-B0EF0C4BDD79}" type="datetimeFigureOut">
              <a:rPr lang="sr-Latn-CS" smtClean="0"/>
              <a:pPr/>
              <a:t>4.3.2019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4993F-8116-42B2-B429-2FD4D7AD80A8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Okomiti naslov i teks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avokutni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Pravokutnik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Pravokutnik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Pravokutnik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Pravokutnik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Pravokutnik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Ravni poveznik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Elipsa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Elipsa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0974993F-8116-42B2-B429-2FD4D7AD80A8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hr-HR" smtClean="0"/>
              <a:t>Kliknite da biste uredili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B7322-EE82-465E-9C25-B0EF0C4BDD79}" type="datetimeFigureOut">
              <a:rPr lang="sr-Latn-CS" smtClean="0"/>
              <a:pPr/>
              <a:t>4.3.2019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B7322-EE82-465E-9C25-B0EF0C4BDD79}" type="datetimeFigureOut">
              <a:rPr lang="sr-Latn-CS" smtClean="0"/>
              <a:pPr/>
              <a:t>4.3.2019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0974993F-8116-42B2-B429-2FD4D7AD80A8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8" name="Rezervirano mjesto sadržaja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hr-HR" smtClean="0"/>
              <a:t>Kliknite da biste uredili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aglavlje odjeljka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ravokutni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Pravokutni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Pravokutnik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Pravokutnik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Pravokutnik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Pravokutnik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hr-HR" smtClean="0"/>
              <a:t>Kliknite da biste uredili stilove teksta matrice</a:t>
            </a:r>
          </a:p>
        </p:txBody>
      </p:sp>
      <p:sp>
        <p:nvSpPr>
          <p:cNvPr id="13" name="Pravokutnik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Pravokutnik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B7322-EE82-465E-9C25-B0EF0C4BDD79}" type="datetimeFigureOut">
              <a:rPr lang="sr-Latn-CS" smtClean="0"/>
              <a:pPr/>
              <a:t>4.3.2019</a:t>
            </a:fld>
            <a:endParaRPr lang="hr-HR"/>
          </a:p>
        </p:txBody>
      </p:sp>
      <p:sp>
        <p:nvSpPr>
          <p:cNvPr id="8" name="Ravni poveznik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Elipsa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Elipsa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0974993F-8116-42B2-B429-2FD4D7AD80A8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262B7322-EE82-465E-9C25-B0EF0C4BDD79}" type="datetimeFigureOut">
              <a:rPr lang="sr-Latn-CS" smtClean="0"/>
              <a:pPr/>
              <a:t>4.3.2019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4993F-8116-42B2-B429-2FD4D7AD80A8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8" name="Ravni poveznik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zervirano mjesto sadržaja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hr-HR" smtClean="0"/>
              <a:t>Kliknite da biste uredili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12" name="Rezervirano mjesto sadržaja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hr-HR" smtClean="0"/>
              <a:t>Kliknite da biste uredili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Usporedb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avni poveznik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Pravokutnik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Pravokutni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Pravokutnik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Pravokutnik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Pravokutnik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Pravokutnik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hr-HR" smtClean="0"/>
              <a:t>Kliknite da biste uredili stilove teksta matrice</a:t>
            </a:r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hr-HR" smtClean="0"/>
              <a:t>Kliknite da biste uredili stilove teksta matrice</a:t>
            </a:r>
          </a:p>
        </p:txBody>
      </p:sp>
      <p:sp>
        <p:nvSpPr>
          <p:cNvPr id="7" name="Rezervirano mjesto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B7322-EE82-465E-9C25-B0EF0C4BDD79}" type="datetimeFigureOut">
              <a:rPr lang="sr-Latn-CS" smtClean="0"/>
              <a:pPr/>
              <a:t>4.3.2019</a:t>
            </a:fld>
            <a:endParaRPr lang="hr-HR"/>
          </a:p>
        </p:txBody>
      </p:sp>
      <p:sp>
        <p:nvSpPr>
          <p:cNvPr id="8" name="Rezervirano mjesto podnožja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hr-HR"/>
          </a:p>
        </p:txBody>
      </p:sp>
      <p:sp>
        <p:nvSpPr>
          <p:cNvPr id="15" name="Ravni poveznik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Pravokutnik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Rezervirano mjesto sadržaja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hr-HR" smtClean="0"/>
              <a:t>Kliknite da biste uredili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26" name="Rezervirano mjesto sadržaja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hr-HR" smtClean="0"/>
              <a:t>Kliknite da biste uredili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25" name="Elipsa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Elipsa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zervirano mjesto broja slajda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0974993F-8116-42B2-B429-2FD4D7AD80A8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23" name="Naslov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3" name="Rezervirano mjesto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B7322-EE82-465E-9C25-B0EF0C4BDD79}" type="datetimeFigureOut">
              <a:rPr lang="sr-Latn-CS" smtClean="0"/>
              <a:pPr/>
              <a:t>4.3.2019</a:t>
            </a:fld>
            <a:endParaRPr lang="hr-HR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0974993F-8116-42B2-B429-2FD4D7AD80A8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avokutni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Pravokutnik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Pravokutnik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Pravokutnik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Pravokutnik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Pravokutnik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Rezervirano mjesto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B7322-EE82-465E-9C25-B0EF0C4BDD79}" type="datetimeFigureOut">
              <a:rPr lang="sr-Latn-CS" smtClean="0"/>
              <a:pPr/>
              <a:t>4.3.2019</a:t>
            </a:fld>
            <a:endParaRPr lang="hr-HR"/>
          </a:p>
        </p:txBody>
      </p:sp>
      <p:sp>
        <p:nvSpPr>
          <p:cNvPr id="3" name="Rezervirano mjesto podnožj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974993F-8116-42B2-B429-2FD4D7AD80A8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Sadržaj s opisom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ravokutnik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Pravokutni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Pravokutnik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Pravokutnik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Pravokutni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Pravokutnik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hr-HR" smtClean="0"/>
              <a:t>Kliknite da biste uredili stilove teksta matrice</a:t>
            </a:r>
          </a:p>
        </p:txBody>
      </p:sp>
      <p:sp>
        <p:nvSpPr>
          <p:cNvPr id="8" name="Pravokutnik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Ravni poveznik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zervirano mjesto sadržaja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hr-HR" smtClean="0"/>
              <a:t>Kliknite da biste uredili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10" name="Elipsa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Elipsa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0974993F-8116-42B2-B429-2FD4D7AD80A8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21" name="Pravokutnik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B7322-EE82-465E-9C25-B0EF0C4BDD79}" type="datetimeFigureOut">
              <a:rPr lang="sr-Latn-CS" smtClean="0"/>
              <a:pPr/>
              <a:t>4.3.2019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hr-H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avni poveznik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Pravokutni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Pravokutnik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Pravokutnik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Pravokutni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Pravokutnik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Pravokutnik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Pravokutnik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Elipsa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Elipsa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0974993F-8116-42B2-B429-2FD4D7AD80A8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hr-HR" smtClean="0"/>
              <a:t>Pritisnite ikonu za dodavanje slike</a:t>
            </a:r>
            <a:endParaRPr kumimoji="0" lang="en-US" dirty="0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hr-HR" smtClean="0"/>
              <a:t>Kliknite da biste uredili stilove teksta matrice</a:t>
            </a:r>
          </a:p>
        </p:txBody>
      </p:sp>
      <p:sp>
        <p:nvSpPr>
          <p:cNvPr id="22" name="Pravokutnik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262B7322-EE82-465E-9C25-B0EF0C4BDD79}" type="datetimeFigureOut">
              <a:rPr lang="sr-Latn-CS" smtClean="0"/>
              <a:pPr/>
              <a:t>4.3.2019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hr-H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ravokutnik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Pravokutnik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Pravokutni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Pravokutnik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Pravokutnik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zervirano mjesto datuma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262B7322-EE82-465E-9C25-B0EF0C4BDD79}" type="datetimeFigureOut">
              <a:rPr lang="sr-Latn-CS" smtClean="0"/>
              <a:pPr/>
              <a:t>4.3.2019</a:t>
            </a:fld>
            <a:endParaRPr lang="hr-HR"/>
          </a:p>
        </p:txBody>
      </p:sp>
      <p:sp>
        <p:nvSpPr>
          <p:cNvPr id="3" name="Rezervirano mjesto podnožja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hr-HR"/>
          </a:p>
        </p:txBody>
      </p:sp>
      <p:sp>
        <p:nvSpPr>
          <p:cNvPr id="8" name="Pravokutnik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Ravni poveznik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Elipsa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Elipsa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Rezervirano mjesto broja slajda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0974993F-8116-42B2-B429-2FD4D7AD80A8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22" name="Rezervirano mjesto naslova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13" name="Rezervirano mjesto teksta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hr-HR" smtClean="0"/>
              <a:t>Kliknite da biste uredili stilove teksta matrice</a:t>
            </a:r>
          </a:p>
          <a:p>
            <a:pPr lvl="1" eaLnBrk="1" latinLnBrk="0" hangingPunct="1"/>
            <a:r>
              <a:rPr kumimoji="0" lang="hr-HR" smtClean="0"/>
              <a:t>Druga razina</a:t>
            </a:r>
          </a:p>
          <a:p>
            <a:pPr lvl="2" eaLnBrk="1" latinLnBrk="0" hangingPunct="1"/>
            <a:r>
              <a:rPr kumimoji="0" lang="hr-HR" smtClean="0"/>
              <a:t>Treća razina</a:t>
            </a:r>
          </a:p>
          <a:p>
            <a:pPr lvl="3" eaLnBrk="1" latinLnBrk="0" hangingPunct="1"/>
            <a:r>
              <a:rPr kumimoji="0" lang="hr-HR" smtClean="0"/>
              <a:t>Četvrta razina</a:t>
            </a:r>
          </a:p>
          <a:p>
            <a:pPr lvl="4" eaLnBrk="1" latinLnBrk="0" hangingPunct="1"/>
            <a:r>
              <a:rPr kumimoji="0" lang="hr-HR" smtClean="0"/>
              <a:t>Peta razina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62500" lnSpcReduction="20000"/>
          </a:bodyPr>
          <a:lstStyle/>
          <a:p>
            <a:r>
              <a:rPr lang="hr-HR" sz="3600" dirty="0" smtClean="0"/>
              <a:t>AUTOR ROMANA </a:t>
            </a:r>
          </a:p>
          <a:p>
            <a:r>
              <a:rPr lang="hr-HR" sz="3600" dirty="0" smtClean="0"/>
              <a:t>DUH U MOČVARI</a:t>
            </a:r>
          </a:p>
          <a:p>
            <a:endParaRPr lang="hr-HR" sz="3600" dirty="0" smtClean="0"/>
          </a:p>
          <a:p>
            <a:r>
              <a:rPr lang="hr-HR" sz="3600" dirty="0" smtClean="0"/>
              <a:t>Prezentaciju kreirala: nada </a:t>
            </a:r>
            <a:r>
              <a:rPr lang="hr-HR" sz="3600" dirty="0" err="1" smtClean="0"/>
              <a:t>slišković</a:t>
            </a:r>
            <a:endParaRPr lang="hr-HR" sz="3600" dirty="0"/>
          </a:p>
        </p:txBody>
      </p:sp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/>
          <a:lstStyle/>
          <a:p>
            <a:r>
              <a:rPr lang="hr-H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ANTO GARDAŠ</a:t>
            </a:r>
            <a:br>
              <a:rPr lang="hr-H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hr-H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(1938.-2004.)</a:t>
            </a:r>
            <a:endParaRPr lang="hr-HR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</p:cSld>
  <p:clrMapOvr>
    <a:masterClrMapping/>
  </p:clrMapOvr>
  <p:transition advTm="1216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sz="quarter"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pPr algn="just"/>
            <a:r>
              <a:rPr lang="hr-HR" dirty="0" err="1" smtClean="0"/>
              <a:t>Miron</a:t>
            </a:r>
            <a:r>
              <a:rPr lang="hr-HR" dirty="0" smtClean="0"/>
              <a:t> i Eukaliptus otkriju u šumi zemunicu i preuređen stari bunker iz ratnog doba. Zaključe da lovokradice ovdje čuvaju kožu i kosti ubijenih životinja. Jednom opiju fazane  da </a:t>
            </a:r>
            <a:r>
              <a:rPr lang="hr-HR" smtClean="0"/>
              <a:t>ih lakše ulove</a:t>
            </a:r>
            <a:r>
              <a:rPr lang="hr-HR" dirty="0" smtClean="0"/>
              <a:t>. </a:t>
            </a:r>
          </a:p>
          <a:p>
            <a:pPr algn="just"/>
            <a:r>
              <a:rPr lang="hr-HR" dirty="0" smtClean="0"/>
              <a:t>Spoznaju da je gospodin </a:t>
            </a:r>
            <a:r>
              <a:rPr lang="hr-HR" dirty="0" err="1" smtClean="0"/>
              <a:t>Levay</a:t>
            </a:r>
            <a:r>
              <a:rPr lang="hr-HR" dirty="0" smtClean="0"/>
              <a:t> ubio onog srnjaka jer je tu nađeno dugme srnećeg roga što je on izradio. </a:t>
            </a:r>
          </a:p>
          <a:p>
            <a:pPr algn="just"/>
            <a:r>
              <a:rPr lang="hr-HR" dirty="0" smtClean="0"/>
              <a:t>Dječaci ga presretnu okrvavljene ruke, što je odglumio,  jer nije bio ranjen.</a:t>
            </a:r>
          </a:p>
          <a:p>
            <a:pPr algn="just"/>
            <a:r>
              <a:rPr lang="hr-HR" dirty="0" smtClean="0"/>
              <a:t>Sve je to izneseno na skupštini Lovačkog društva gdje je potvrđeno da je gospodin Leopold </a:t>
            </a:r>
            <a:r>
              <a:rPr lang="hr-HR" dirty="0" err="1" smtClean="0"/>
              <a:t>Levay</a:t>
            </a:r>
            <a:r>
              <a:rPr lang="hr-HR" dirty="0" smtClean="0"/>
              <a:t> lovokradica i da je on ubio onog srnjaka. Krivolovom se bavio s bratićem.</a:t>
            </a:r>
          </a:p>
          <a:p>
            <a:pPr algn="just"/>
            <a:endParaRPr lang="hr-HR" dirty="0" smtClean="0"/>
          </a:p>
          <a:p>
            <a:pPr algn="just"/>
            <a:r>
              <a:rPr lang="hr-HR" dirty="0" smtClean="0"/>
              <a:t>  </a:t>
            </a:r>
            <a:endParaRPr lang="hr-HR" dirty="0"/>
          </a:p>
        </p:txBody>
      </p:sp>
      <p:sp>
        <p:nvSpPr>
          <p:cNvPr id="4" name="Naslov 3"/>
          <p:cNvSpPr>
            <a:spLocks noGrp="1"/>
          </p:cNvSpPr>
          <p:nvPr>
            <p:ph type="title"/>
          </p:nvPr>
        </p:nvSpPr>
        <p:spPr/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/>
          <a:lstStyle/>
          <a:p>
            <a:r>
              <a:rPr lang="hr-H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ZEMUNICA U ŠUMI</a:t>
            </a:r>
            <a:endParaRPr lang="hr-HR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</p:cSld>
  <p:clrMapOvr>
    <a:masterClrMapping/>
  </p:clrMapOvr>
  <p:transition advTm="765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/>
          <a:lstStyle/>
          <a:p>
            <a:r>
              <a:rPr lang="hr-H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BIJELI DUH</a:t>
            </a:r>
            <a:endParaRPr lang="hr-HR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Rezervirano mjesto sadržaja 2"/>
          <p:cNvSpPr>
            <a:spLocks noGrp="1"/>
          </p:cNvSpPr>
          <p:nvPr>
            <p:ph sz="quarter"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pPr algn="just"/>
            <a:r>
              <a:rPr lang="hr-HR" dirty="0" smtClean="0"/>
              <a:t>U Kopačevu se pričalo da se u šumi na </a:t>
            </a:r>
            <a:r>
              <a:rPr lang="hr-HR" dirty="0" err="1" smtClean="0"/>
              <a:t>Koleshatu</a:t>
            </a:r>
            <a:r>
              <a:rPr lang="hr-HR" dirty="0" smtClean="0"/>
              <a:t> kod hranilišta za životinje pojavio bijeli duh. O tome je </a:t>
            </a:r>
            <a:r>
              <a:rPr lang="hr-HR" dirty="0" err="1" smtClean="0"/>
              <a:t>Halasz</a:t>
            </a:r>
            <a:r>
              <a:rPr lang="hr-HR" dirty="0" smtClean="0"/>
              <a:t> </a:t>
            </a:r>
            <a:r>
              <a:rPr lang="hr-HR" dirty="0" err="1" smtClean="0"/>
              <a:t>Andras</a:t>
            </a:r>
            <a:r>
              <a:rPr lang="hr-HR" dirty="0" smtClean="0"/>
              <a:t> pričao </a:t>
            </a:r>
            <a:r>
              <a:rPr lang="hr-HR" dirty="0" err="1" smtClean="0"/>
              <a:t>Mironu</a:t>
            </a:r>
            <a:r>
              <a:rPr lang="hr-HR" dirty="0" smtClean="0"/>
              <a:t> i </a:t>
            </a:r>
            <a:r>
              <a:rPr lang="hr-HR" dirty="0" err="1" smtClean="0"/>
              <a:t>Eukalliptusu</a:t>
            </a:r>
            <a:r>
              <a:rPr lang="hr-HR" dirty="0" smtClean="0"/>
              <a:t>:</a:t>
            </a:r>
          </a:p>
          <a:p>
            <a:pPr algn="just"/>
            <a:r>
              <a:rPr lang="hr-HR" dirty="0" smtClean="0"/>
              <a:t>“Jeste li čuli novosti?” – zAvikao je s vrata.</a:t>
            </a:r>
          </a:p>
          <a:p>
            <a:pPr algn="just"/>
            <a:r>
              <a:rPr lang="hr-HR" dirty="0" smtClean="0"/>
              <a:t>“Kakve novosti?” – zapita </a:t>
            </a:r>
            <a:r>
              <a:rPr lang="hr-HR" dirty="0" err="1" smtClean="0"/>
              <a:t>Miron</a:t>
            </a:r>
            <a:r>
              <a:rPr lang="hr-HR" dirty="0" smtClean="0"/>
              <a:t>.</a:t>
            </a:r>
          </a:p>
          <a:p>
            <a:pPr algn="just"/>
            <a:r>
              <a:rPr lang="hr-HR" dirty="0" smtClean="0"/>
              <a:t>“O duhu, čovječe!”</a:t>
            </a:r>
          </a:p>
          <a:p>
            <a:pPr algn="just"/>
            <a:r>
              <a:rPr lang="hr-HR" dirty="0" smtClean="0"/>
              <a:t>“O kakvom duhu?”</a:t>
            </a:r>
          </a:p>
          <a:p>
            <a:pPr algn="just"/>
            <a:r>
              <a:rPr lang="hr-HR" dirty="0" smtClean="0"/>
              <a:t>“U močvari! Vidjeli su ga Horvat i Adamović!”</a:t>
            </a:r>
          </a:p>
          <a:p>
            <a:pPr algn="just"/>
            <a:r>
              <a:rPr lang="hr-HR" dirty="0" smtClean="0"/>
              <a:t>“Kako je izgledao? Čuo sam da se duhovi vole ogrnuti bijelom  plahtom. “</a:t>
            </a:r>
          </a:p>
          <a:p>
            <a:pPr algn="just"/>
            <a:r>
              <a:rPr lang="hr-HR" dirty="0" smtClean="0"/>
              <a:t>“Gdje su ga vidjeli?” – zapita Eukaliptus. </a:t>
            </a:r>
          </a:p>
          <a:p>
            <a:pPr algn="just"/>
            <a:r>
              <a:rPr lang="hr-HR" dirty="0" smtClean="0"/>
              <a:t>“Na </a:t>
            </a:r>
            <a:r>
              <a:rPr lang="hr-HR" dirty="0" err="1" smtClean="0"/>
              <a:t>Koleshatu</a:t>
            </a:r>
            <a:r>
              <a:rPr lang="hr-HR" dirty="0" smtClean="0"/>
              <a:t>. Nosili su </a:t>
            </a:r>
            <a:r>
              <a:rPr lang="hr-HR" dirty="0" err="1" smtClean="0"/>
              <a:t>hranivo</a:t>
            </a:r>
            <a:r>
              <a:rPr lang="hr-HR" dirty="0" smtClean="0"/>
              <a:t> u hranilište, a onda su ga ugledali. Baš kod hranilišta. Bio je velik i bijel, vjetar je oko njega lamatao i vijorio </a:t>
            </a:r>
            <a:r>
              <a:rPr lang="hr-HR" dirty="0" err="1" smtClean="0"/>
              <a:t>skutove</a:t>
            </a:r>
            <a:r>
              <a:rPr lang="hr-HR" dirty="0" smtClean="0"/>
              <a:t> ogrtača. Znaš već kakvi su duhovi. Oni su pobacali sve što su nosili i pobjegli. Do kuće su veslali kao ludi.”</a:t>
            </a:r>
          </a:p>
          <a:p>
            <a:pPr algn="just"/>
            <a:r>
              <a:rPr lang="hr-HR" dirty="0" smtClean="0"/>
              <a:t>(Duh u močvari: 67.)</a:t>
            </a:r>
          </a:p>
          <a:p>
            <a:pPr algn="just"/>
            <a:endParaRPr lang="hr-HR" dirty="0" smtClean="0"/>
          </a:p>
          <a:p>
            <a:pPr algn="just"/>
            <a:endParaRPr lang="hr-HR" dirty="0"/>
          </a:p>
        </p:txBody>
      </p:sp>
    </p:spTree>
  </p:cSld>
  <p:clrMapOvr>
    <a:masterClrMapping/>
  </p:clrMapOvr>
  <p:transition advTm="717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hr-H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DJEČJI CRTEŽ</a:t>
            </a:r>
            <a:endParaRPr lang="hr-HR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1026" name="Picture 2" descr="C:\Users\korisnik\Videos\Pictures\preuzmi (15)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714612" y="1428736"/>
            <a:ext cx="3531629" cy="4714908"/>
          </a:xfrm>
          <a:prstGeom prst="rect">
            <a:avLst/>
          </a:prstGeom>
          <a:noFill/>
        </p:spPr>
      </p:pic>
    </p:spTree>
  </p:cSld>
  <p:clrMapOvr>
    <a:masterClrMapping/>
  </p:clrMapOvr>
  <p:transition advTm="749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sz="quarter"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85000" lnSpcReduction="10000"/>
          </a:bodyPr>
          <a:lstStyle/>
          <a:p>
            <a:r>
              <a:rPr lang="hr-HR" dirty="0" smtClean="0"/>
              <a:t>Krajem zimskih praznika snijeg jače pada, a voda oko </a:t>
            </a:r>
            <a:r>
              <a:rPr lang="hr-HR" dirty="0" err="1" smtClean="0"/>
              <a:t>Kopačkog</a:t>
            </a:r>
            <a:r>
              <a:rPr lang="hr-HR" dirty="0" smtClean="0"/>
              <a:t> rita se zaledi (uz rijeku Dravu).</a:t>
            </a:r>
          </a:p>
          <a:p>
            <a:r>
              <a:rPr lang="hr-HR" dirty="0" smtClean="0"/>
              <a:t>Za šumske je životinje to pogibeljno jer se ne može čamcem preko leda do njih.</a:t>
            </a:r>
          </a:p>
          <a:p>
            <a:pPr algn="just"/>
            <a:r>
              <a:rPr lang="hr-HR" dirty="0" smtClean="0"/>
              <a:t>Kasnije se išlo na saonicama, a neke su životinje i propadale kroz led i unesrećile se.</a:t>
            </a:r>
          </a:p>
          <a:p>
            <a:pPr algn="just"/>
            <a:r>
              <a:rPr lang="hr-HR" dirty="0" smtClean="0"/>
              <a:t>Ranjena se srna sve više oporavljala i ribar Farkaš je rekao da će s vremenom ustati i ozdraviti. </a:t>
            </a:r>
          </a:p>
          <a:p>
            <a:pPr algn="just"/>
            <a:r>
              <a:rPr lang="hr-HR" dirty="0" err="1" smtClean="0"/>
              <a:t>Miron</a:t>
            </a:r>
            <a:r>
              <a:rPr lang="hr-HR" dirty="0" smtClean="0"/>
              <a:t> i Melita su pretposljednjeg dana praznika u pratnji Eukaliptusa i </a:t>
            </a:r>
            <a:r>
              <a:rPr lang="hr-HR" dirty="0" err="1" smtClean="0"/>
              <a:t>Aranke</a:t>
            </a:r>
            <a:r>
              <a:rPr lang="hr-HR" dirty="0" smtClean="0"/>
              <a:t> krenuli na autobusnu stanicu u Ulici Kiš </a:t>
            </a:r>
            <a:r>
              <a:rPr lang="hr-HR" dirty="0" err="1" smtClean="0"/>
              <a:t>Ferenca</a:t>
            </a:r>
            <a:r>
              <a:rPr lang="hr-HR" dirty="0" smtClean="0"/>
              <a:t> te otputovali kući. Bili su prepuni dojmova, ispunjeni sjećanjem na ptice kormorane, srne, jelene, divlje svinje i fazane, neobičnu i bogatu floru i faunu </a:t>
            </a:r>
            <a:r>
              <a:rPr lang="hr-HR" dirty="0" err="1" smtClean="0"/>
              <a:t>Kopačkog</a:t>
            </a:r>
            <a:r>
              <a:rPr lang="hr-HR" dirty="0" smtClean="0"/>
              <a:t> rita. </a:t>
            </a:r>
            <a:endParaRPr lang="hr-HR" dirty="0"/>
          </a:p>
        </p:txBody>
      </p:sp>
      <p:sp>
        <p:nvSpPr>
          <p:cNvPr id="4" name="Naslov 3"/>
          <p:cNvSpPr>
            <a:spLocks noGrp="1"/>
          </p:cNvSpPr>
          <p:nvPr>
            <p:ph type="title"/>
          </p:nvPr>
        </p:nvSpPr>
        <p:spPr/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hr-HR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SNIJEG SVE JAČE PADA, JEZERO SE ZALEDI</a:t>
            </a:r>
            <a:endParaRPr lang="hr-HR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</p:cSld>
  <p:clrMapOvr>
    <a:masterClrMapping/>
  </p:clrMapOvr>
  <p:transition advTm="765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/>
          <a:lstStyle/>
          <a:p>
            <a:r>
              <a:rPr lang="hr-HR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ŽIVOTINJE U KOPAČKOM RITU ZIMI</a:t>
            </a:r>
            <a:endParaRPr lang="hr-HR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1027" name="Picture 3" descr="C:\Users\korisnik\Videos\Pictures\2016-02-04\images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928662" y="1500174"/>
            <a:ext cx="7100902" cy="4725327"/>
          </a:xfrm>
          <a:prstGeom prst="rect">
            <a:avLst/>
          </a:prstGeom>
          <a:noFill/>
        </p:spPr>
      </p:pic>
    </p:spTree>
  </p:cSld>
  <p:clrMapOvr>
    <a:masterClrMapping/>
  </p:clrMapOvr>
  <p:transition advTm="655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/>
          <a:lstStyle/>
          <a:p>
            <a:r>
              <a:rPr lang="hr-H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PTICE U PARKU PRIRODE</a:t>
            </a:r>
            <a:endParaRPr lang="hr-HR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3" name="Rezervirano mjesto sadržaja 2"/>
          <p:cNvSpPr>
            <a:spLocks noGrp="1"/>
          </p:cNvSpPr>
          <p:nvPr>
            <p:ph sz="quarter"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algn="just"/>
            <a:r>
              <a:rPr lang="hr-HR" dirty="0" smtClean="0"/>
              <a:t>“U Parku prirode zamjetna je raskoš ptičjeg svijeta: tu je gnjurac svilenkasta perja, orao grabljivac i bijela čaplja koja nepomično stoji u plićaku. Snježno bijela čapljica ljepotica je ptica močvarica, sokol golubar, dugovrati ždral, divlja patka žličarka plosnate glave te plahi fazan živopisnog perja. Šareni pupavac oštrog je kljuna, vodomar plavih krila s ribom u kljunu, kormoran kao veliki vranac i ritski orao štekavac bijelog repa što gnijezdo svija u krošnji topole.” </a:t>
            </a:r>
          </a:p>
          <a:p>
            <a:pPr algn="just"/>
            <a:r>
              <a:rPr lang="hr-HR" dirty="0" smtClean="0"/>
              <a:t>(Duh u močvari: 16.-17.)</a:t>
            </a:r>
            <a:endParaRPr lang="hr-HR" dirty="0"/>
          </a:p>
        </p:txBody>
      </p:sp>
    </p:spTree>
  </p:cSld>
  <p:clrMapOvr>
    <a:masterClrMapping/>
  </p:clrMapOvr>
  <p:transition advTm="624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/>
          <a:lstStyle/>
          <a:p>
            <a:r>
              <a:rPr lang="hr-HR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PTICE MOČVARICE</a:t>
            </a:r>
            <a:endParaRPr lang="hr-HR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1026" name="Picture 2" descr="C:\Users\korisnik\Videos\Pictures\2015_12_04_zima_u_kopackom_liske_490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928662" y="1500174"/>
            <a:ext cx="7162046" cy="4779571"/>
          </a:xfrm>
          <a:prstGeom prst="rect">
            <a:avLst/>
          </a:prstGeom>
          <a:noFill/>
        </p:spPr>
      </p:pic>
    </p:spTree>
  </p:cSld>
  <p:clrMapOvr>
    <a:masterClrMapping/>
  </p:clrMapOvr>
  <p:transition advTm="780"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/>
          <a:lstStyle/>
          <a:p>
            <a:r>
              <a:rPr lang="hr-H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SNJEŽNA ZIMA</a:t>
            </a:r>
            <a:endParaRPr lang="hr-HR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Rezervirano mjesto sadržaja 2"/>
          <p:cNvSpPr>
            <a:spLocks noGrp="1"/>
          </p:cNvSpPr>
          <p:nvPr>
            <p:ph sz="quarter"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 algn="just"/>
            <a:r>
              <a:rPr lang="hr-HR" dirty="0" smtClean="0"/>
              <a:t>“Jako snježna zima možda je još i strašnija od poplave, jer se tada na životinje obrušava dvostruko zlo – glad i hladnoća. Studen sama po sebi i ne bi predstavljala veliku opasnost, jer je životinja prilagođena podneblju u kojem živi. No, za vrijeme zime s mnogo snijega i leda, životinje ne mogu doći do hrane, pa ih izgladnjele studen pogađa dvostruko jače. Zato im je u takvim prilikama najvažnije što prije donijeti hranu.  Treća nevolja koja snalazi životinje su lovokradice i krivolovci zimi, u doba zabranjena lova. Promrzle i zaslijepljene glađu lako upadaju u sve zamke koje im postavljaju lovokradice.” </a:t>
            </a:r>
          </a:p>
          <a:p>
            <a:pPr algn="just"/>
            <a:r>
              <a:rPr lang="hr-HR" dirty="0" smtClean="0"/>
              <a:t>(Duh u močvari: 32.-33.)  )</a:t>
            </a:r>
            <a:endParaRPr lang="hr-HR" dirty="0"/>
          </a:p>
        </p:txBody>
      </p:sp>
    </p:spTree>
  </p:cSld>
  <p:clrMapOvr>
    <a:masterClrMapping/>
  </p:clrMapOvr>
  <p:transition advTm="639"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/>
          <a:p>
            <a:r>
              <a:rPr lang="hr-H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LIKOVI U OVOM DJEČJEM ROMANA</a:t>
            </a:r>
            <a:endParaRPr lang="hr-HR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Rezervirano mjesto sadržaja 2"/>
          <p:cNvSpPr>
            <a:spLocks noGrp="1"/>
          </p:cNvSpPr>
          <p:nvPr>
            <p:ph sz="quarter"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pPr algn="just">
              <a:buNone/>
            </a:pPr>
            <a:r>
              <a:rPr lang="hr-HR" dirty="0" smtClean="0"/>
              <a:t>Likovi u romanu “Duh u močvari” su: </a:t>
            </a:r>
          </a:p>
          <a:p>
            <a:pPr algn="just">
              <a:buNone/>
            </a:pPr>
            <a:r>
              <a:rPr lang="hr-HR" dirty="0" err="1" smtClean="0"/>
              <a:t>Miron</a:t>
            </a:r>
            <a:endParaRPr lang="hr-HR" dirty="0" smtClean="0"/>
          </a:p>
          <a:p>
            <a:pPr algn="just">
              <a:buNone/>
            </a:pPr>
            <a:r>
              <a:rPr lang="hr-HR" dirty="0" smtClean="0"/>
              <a:t>Zoltan Varga zvani Eukaliptus, njegova majka i otac</a:t>
            </a:r>
          </a:p>
          <a:p>
            <a:pPr algn="just">
              <a:buNone/>
            </a:pPr>
            <a:r>
              <a:rPr lang="hr-HR" dirty="0" smtClean="0"/>
              <a:t>Melita</a:t>
            </a:r>
          </a:p>
          <a:p>
            <a:pPr algn="just">
              <a:buNone/>
            </a:pPr>
            <a:r>
              <a:rPr lang="hr-HR" dirty="0" smtClean="0"/>
              <a:t>Bakalar</a:t>
            </a:r>
          </a:p>
          <a:p>
            <a:pPr algn="just">
              <a:buNone/>
            </a:pPr>
            <a:r>
              <a:rPr lang="hr-HR" dirty="0" smtClean="0"/>
              <a:t>Slanina</a:t>
            </a:r>
          </a:p>
          <a:p>
            <a:pPr algn="just">
              <a:buNone/>
            </a:pPr>
            <a:r>
              <a:rPr lang="hr-HR" dirty="0" err="1" smtClean="0"/>
              <a:t>Aranka</a:t>
            </a:r>
            <a:endParaRPr lang="hr-HR" dirty="0" smtClean="0"/>
          </a:p>
          <a:p>
            <a:pPr algn="just">
              <a:buNone/>
            </a:pPr>
            <a:r>
              <a:rPr lang="hr-HR" dirty="0" smtClean="0"/>
              <a:t>gospodin </a:t>
            </a:r>
            <a:r>
              <a:rPr lang="hr-HR" dirty="0" err="1" smtClean="0"/>
              <a:t>Vučević</a:t>
            </a:r>
            <a:endParaRPr lang="hr-HR" dirty="0" smtClean="0"/>
          </a:p>
          <a:p>
            <a:pPr algn="just">
              <a:buNone/>
            </a:pPr>
            <a:r>
              <a:rPr lang="hr-HR" dirty="0" smtClean="0"/>
              <a:t>gospodin </a:t>
            </a:r>
            <a:r>
              <a:rPr lang="hr-HR" dirty="0" err="1" smtClean="0"/>
              <a:t>Levay</a:t>
            </a:r>
            <a:endParaRPr lang="hr-HR" dirty="0" smtClean="0"/>
          </a:p>
          <a:p>
            <a:pPr algn="just">
              <a:buNone/>
            </a:pPr>
            <a:r>
              <a:rPr lang="hr-HR" dirty="0" smtClean="0"/>
              <a:t>Martin Lončar</a:t>
            </a:r>
          </a:p>
          <a:p>
            <a:pPr algn="just">
              <a:buNone/>
            </a:pPr>
            <a:r>
              <a:rPr lang="hr-HR" dirty="0" smtClean="0"/>
              <a:t>ribar Farkaš</a:t>
            </a:r>
          </a:p>
          <a:p>
            <a:pPr algn="just">
              <a:buNone/>
            </a:pPr>
            <a:r>
              <a:rPr lang="hr-HR" dirty="0" err="1" smtClean="0"/>
              <a:t>Mironova</a:t>
            </a:r>
            <a:r>
              <a:rPr lang="hr-HR" dirty="0" smtClean="0"/>
              <a:t> majka i otac,  profesor  Leopold</a:t>
            </a:r>
          </a:p>
          <a:p>
            <a:pPr algn="just">
              <a:buNone/>
            </a:pPr>
            <a:endParaRPr lang="hr-HR" dirty="0" smtClean="0"/>
          </a:p>
          <a:p>
            <a:pPr algn="just">
              <a:buNone/>
            </a:pPr>
            <a:endParaRPr lang="hr-HR" dirty="0"/>
          </a:p>
        </p:txBody>
      </p:sp>
    </p:spTree>
  </p:cSld>
  <p:clrMapOvr>
    <a:masterClrMapping/>
  </p:clrMapOvr>
  <p:transition advTm="718"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/>
          <a:lstStyle/>
          <a:p>
            <a:r>
              <a:rPr lang="hr-H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IDEJA I PORUKA ROMANA</a:t>
            </a:r>
            <a:endParaRPr lang="hr-HR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3" name="Rezervirano mjesto sadržaja 2"/>
          <p:cNvSpPr>
            <a:spLocks noGrp="1"/>
          </p:cNvSpPr>
          <p:nvPr>
            <p:ph sz="quarter"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pPr algn="just"/>
            <a:r>
              <a:rPr lang="hr-HR" dirty="0" smtClean="0"/>
              <a:t>Ideja kao temeljna misao romana odnosi se na pomoć životinjama šuma </a:t>
            </a:r>
            <a:r>
              <a:rPr lang="hr-HR" dirty="0" err="1" smtClean="0"/>
              <a:t>Kopačkog</a:t>
            </a:r>
            <a:r>
              <a:rPr lang="hr-HR" dirty="0" smtClean="0"/>
              <a:t> rita da se sačuva fauna, životinjski svijet Parka prirode.</a:t>
            </a:r>
          </a:p>
          <a:p>
            <a:pPr algn="just"/>
            <a:r>
              <a:rPr lang="hr-HR" dirty="0" smtClean="0"/>
              <a:t>Pisac Anto </a:t>
            </a:r>
            <a:r>
              <a:rPr lang="hr-HR" dirty="0" err="1" smtClean="0"/>
              <a:t>Gardaš</a:t>
            </a:r>
            <a:r>
              <a:rPr lang="hr-HR" dirty="0" smtClean="0"/>
              <a:t> svojim romanom “Duh u močvari” poručuje da svatko tko nečovječno i nepošteno ubija šumske životinje zimi, u doba zabrane lova na divljač, mora zakonski odgovarati za svoja nedjela. </a:t>
            </a:r>
            <a:endParaRPr lang="hr-HR" dirty="0"/>
          </a:p>
        </p:txBody>
      </p:sp>
    </p:spTree>
  </p:cSld>
  <p:clrMapOvr>
    <a:masterClrMapping/>
  </p:clrMapOvr>
  <p:transition advTm="671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hr-HR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KNJIŽEVNA NAGRADA PO ANTI GARDAŠU</a:t>
            </a:r>
            <a:endParaRPr lang="hr-HR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1026" name="Picture 2" descr="C:\Users\korisnik\Videos\Pictures\preuzmi (7)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28596" y="1500174"/>
            <a:ext cx="8286808" cy="4786346"/>
          </a:xfrm>
          <a:prstGeom prst="rect">
            <a:avLst/>
          </a:prstGeom>
          <a:noFill/>
        </p:spPr>
      </p:pic>
    </p:spTree>
  </p:cSld>
  <p:clrMapOvr>
    <a:masterClrMapping/>
  </p:clrMapOvr>
  <p:transition advTm="999"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/>
          <a:lstStyle/>
          <a:p>
            <a:pPr algn="just"/>
            <a:r>
              <a:rPr lang="hr-H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             FAUNA KOPAČKOG RITA </a:t>
            </a:r>
            <a:endParaRPr lang="hr-HR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1026" name="Picture 2" descr="C:\Users\korisnik\Videos\Documents\MG_6760_DxO-1024x682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121392" y="1527175"/>
            <a:ext cx="6864704" cy="4572000"/>
          </a:xfrm>
          <a:prstGeom prst="rect">
            <a:avLst/>
          </a:prstGeom>
          <a:noFill/>
        </p:spPr>
      </p:pic>
    </p:spTree>
  </p:cSld>
  <p:clrMapOvr>
    <a:masterClrMapping/>
  </p:clrMapOvr>
  <p:transition advTm="687"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/>
          <a:lstStyle/>
          <a:p>
            <a:r>
              <a:rPr lang="hr-H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ZADACI PO SKUPINAMA</a:t>
            </a:r>
            <a:endParaRPr lang="hr-HR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Rezervirano mjesto sadržaja 2"/>
          <p:cNvSpPr>
            <a:spLocks noGrp="1"/>
          </p:cNvSpPr>
          <p:nvPr>
            <p:ph sz="quarter"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32500" lnSpcReduction="20000"/>
          </a:bodyPr>
          <a:lstStyle/>
          <a:p>
            <a:r>
              <a:rPr lang="hr-HR" dirty="0" err="1" smtClean="0"/>
              <a:t>I.SKUPINA</a:t>
            </a:r>
            <a:endParaRPr lang="hr-HR" dirty="0" smtClean="0"/>
          </a:p>
          <a:p>
            <a:pPr algn="just"/>
            <a:r>
              <a:rPr lang="hr-HR" dirty="0" smtClean="0"/>
              <a:t>1.Kako </a:t>
            </a:r>
            <a:r>
              <a:rPr lang="hr-HR" dirty="0" err="1" smtClean="0"/>
              <a:t>Miron</a:t>
            </a:r>
            <a:r>
              <a:rPr lang="hr-HR" dirty="0" smtClean="0"/>
              <a:t> sa sestrom provodi blagdane?</a:t>
            </a:r>
          </a:p>
          <a:p>
            <a:pPr algn="just"/>
            <a:r>
              <a:rPr lang="hr-HR" dirty="0" smtClean="0"/>
              <a:t>2.Zašto je Zoltan Varga (Eukaliptus) pisao </a:t>
            </a:r>
            <a:r>
              <a:rPr lang="hr-HR" dirty="0" err="1" smtClean="0"/>
              <a:t>Mironu</a:t>
            </a:r>
            <a:r>
              <a:rPr lang="hr-HR" dirty="0" smtClean="0"/>
              <a:t>?</a:t>
            </a:r>
          </a:p>
          <a:p>
            <a:pPr algn="just"/>
            <a:r>
              <a:rPr lang="hr-HR" dirty="0" smtClean="0"/>
              <a:t>3.Gdje stanuje Zoltan Varga?</a:t>
            </a:r>
          </a:p>
          <a:p>
            <a:pPr algn="just"/>
            <a:r>
              <a:rPr lang="hr-HR" dirty="0" smtClean="0"/>
              <a:t>4.Opiši </a:t>
            </a:r>
            <a:r>
              <a:rPr lang="hr-HR" dirty="0" err="1" smtClean="0"/>
              <a:t>Zoltanovu</a:t>
            </a:r>
            <a:r>
              <a:rPr lang="hr-HR" dirty="0" smtClean="0"/>
              <a:t> kuću?</a:t>
            </a:r>
          </a:p>
          <a:p>
            <a:pPr algn="just"/>
            <a:r>
              <a:rPr lang="hr-HR" dirty="0" smtClean="0"/>
              <a:t>5.Gdje je Zoltan dočekao </a:t>
            </a:r>
            <a:r>
              <a:rPr lang="hr-HR" dirty="0" err="1" smtClean="0"/>
              <a:t>Miron</a:t>
            </a:r>
            <a:r>
              <a:rPr lang="hr-HR" dirty="0" smtClean="0"/>
              <a:t> i Melitu u Kopačevu?</a:t>
            </a:r>
          </a:p>
          <a:p>
            <a:pPr algn="just"/>
            <a:r>
              <a:rPr lang="hr-HR" dirty="0" err="1" smtClean="0"/>
              <a:t>II.SKUPINA</a:t>
            </a:r>
            <a:endParaRPr lang="hr-HR" dirty="0" smtClean="0"/>
          </a:p>
          <a:p>
            <a:pPr algn="just"/>
            <a:r>
              <a:rPr lang="hr-HR" dirty="0" smtClean="0"/>
              <a:t>6.Kamo je Zoltan poveo </a:t>
            </a:r>
            <a:r>
              <a:rPr lang="hr-HR" dirty="0" err="1" smtClean="0"/>
              <a:t>Mirona</a:t>
            </a:r>
            <a:r>
              <a:rPr lang="hr-HR" dirty="0" smtClean="0"/>
              <a:t> i Melitu na ručak?</a:t>
            </a:r>
          </a:p>
          <a:p>
            <a:pPr algn="just"/>
            <a:r>
              <a:rPr lang="hr-HR" dirty="0" smtClean="0"/>
              <a:t>7.Koje je jelo </a:t>
            </a:r>
            <a:r>
              <a:rPr lang="hr-HR" dirty="0" err="1" smtClean="0"/>
              <a:t>Zoltanova</a:t>
            </a:r>
            <a:r>
              <a:rPr lang="hr-HR" dirty="0" smtClean="0"/>
              <a:t> majka pripremila djeci?</a:t>
            </a:r>
          </a:p>
          <a:p>
            <a:pPr algn="just"/>
            <a:r>
              <a:rPr lang="hr-HR" dirty="0" smtClean="0"/>
              <a:t>8.Što je gospodin </a:t>
            </a:r>
            <a:r>
              <a:rPr lang="hr-HR" dirty="0" err="1" smtClean="0"/>
              <a:t>Vučević</a:t>
            </a:r>
            <a:r>
              <a:rPr lang="hr-HR" dirty="0" smtClean="0"/>
              <a:t> poručio mještanima Kopačeva?</a:t>
            </a:r>
          </a:p>
          <a:p>
            <a:pPr algn="just"/>
            <a:r>
              <a:rPr lang="hr-HR" dirty="0" smtClean="0"/>
              <a:t>9.Opiši park prirode Kopački rit!</a:t>
            </a:r>
          </a:p>
          <a:p>
            <a:pPr algn="just"/>
            <a:r>
              <a:rPr lang="hr-HR" dirty="0" smtClean="0"/>
              <a:t>10.Koje su životinje najugroženije zimi u Kopačkom ritu?</a:t>
            </a:r>
          </a:p>
          <a:p>
            <a:pPr algn="just"/>
            <a:r>
              <a:rPr lang="hr-HR" dirty="0" err="1" smtClean="0"/>
              <a:t>III.SKUPINA</a:t>
            </a:r>
            <a:endParaRPr lang="hr-HR" dirty="0" smtClean="0"/>
          </a:p>
          <a:p>
            <a:pPr algn="just"/>
            <a:r>
              <a:rPr lang="hr-HR" dirty="0" smtClean="0"/>
              <a:t>11.Kako </a:t>
            </a:r>
            <a:r>
              <a:rPr lang="hr-HR" dirty="0" err="1" smtClean="0"/>
              <a:t>Miron</a:t>
            </a:r>
            <a:r>
              <a:rPr lang="hr-HR" dirty="0" smtClean="0"/>
              <a:t> i Eukaliptus spašavaju životinje?</a:t>
            </a:r>
          </a:p>
          <a:p>
            <a:pPr algn="just"/>
            <a:r>
              <a:rPr lang="hr-HR" dirty="0" smtClean="0"/>
              <a:t>12.Kako ribar Farkaš oprema dječake za put čamcem do hranilišta na otocima?</a:t>
            </a:r>
          </a:p>
          <a:p>
            <a:pPr algn="just"/>
            <a:r>
              <a:rPr lang="hr-HR" dirty="0" smtClean="0"/>
              <a:t>13.Tko je pronašao ustrijeljenog srnjaka u šumarku?</a:t>
            </a:r>
          </a:p>
          <a:p>
            <a:pPr algn="just"/>
            <a:r>
              <a:rPr lang="hr-HR" dirty="0" smtClean="0"/>
              <a:t>14.Što se dogodilo Slanini kad je s Bakalarom prevozio srnjaka?</a:t>
            </a:r>
          </a:p>
          <a:p>
            <a:pPr algn="just"/>
            <a:r>
              <a:rPr lang="hr-HR" dirty="0" smtClean="0"/>
              <a:t>15.Čime se bave lovokradice i krivolovci?</a:t>
            </a:r>
          </a:p>
          <a:p>
            <a:pPr algn="just"/>
            <a:r>
              <a:rPr lang="hr-HR" dirty="0" err="1" smtClean="0"/>
              <a:t>IV.SKUPINA</a:t>
            </a:r>
            <a:endParaRPr lang="hr-HR" dirty="0" smtClean="0"/>
          </a:p>
          <a:p>
            <a:pPr algn="just"/>
            <a:r>
              <a:rPr lang="hr-HR" dirty="0" smtClean="0"/>
              <a:t>16.Kako Melita i </a:t>
            </a:r>
            <a:r>
              <a:rPr lang="hr-HR" dirty="0" err="1" smtClean="0"/>
              <a:t>Aranka</a:t>
            </a:r>
            <a:r>
              <a:rPr lang="hr-HR" dirty="0" smtClean="0"/>
              <a:t> pomažu ranjenoj srni </a:t>
            </a:r>
            <a:r>
              <a:rPr lang="hr-HR" dirty="0" err="1" smtClean="0"/>
              <a:t>kou</a:t>
            </a:r>
            <a:r>
              <a:rPr lang="hr-HR" dirty="0" smtClean="0"/>
              <a:t> su spasila djeca i ribar farkaš?</a:t>
            </a:r>
          </a:p>
          <a:p>
            <a:pPr algn="just"/>
            <a:r>
              <a:rPr lang="hr-HR" dirty="0" smtClean="0"/>
              <a:t>17.Opiši hranilišta  na otocima i </a:t>
            </a:r>
            <a:r>
              <a:rPr lang="hr-HR" dirty="0" err="1" smtClean="0"/>
              <a:t>hranivo</a:t>
            </a:r>
            <a:r>
              <a:rPr lang="hr-HR" dirty="0" smtClean="0"/>
              <a:t> koje šumskim životinjama donose djeca?</a:t>
            </a:r>
          </a:p>
          <a:p>
            <a:pPr algn="just">
              <a:buNone/>
            </a:pPr>
            <a:r>
              <a:rPr lang="hr-HR" dirty="0" smtClean="0"/>
              <a:t>       18.Kako izgleda skrivena zemunica  u šumi koju su otkrili </a:t>
            </a:r>
            <a:r>
              <a:rPr lang="hr-HR" dirty="0" err="1" smtClean="0"/>
              <a:t>Miron</a:t>
            </a:r>
            <a:r>
              <a:rPr lang="hr-HR" dirty="0" smtClean="0"/>
              <a:t> i Eukaliptus?</a:t>
            </a:r>
          </a:p>
          <a:p>
            <a:pPr algn="just">
              <a:buNone/>
            </a:pPr>
            <a:r>
              <a:rPr lang="hr-HR" dirty="0" smtClean="0"/>
              <a:t>       19..Po čemu su dječaci zaključili da je gospodin </a:t>
            </a:r>
            <a:r>
              <a:rPr lang="hr-HR" dirty="0" err="1" smtClean="0"/>
              <a:t>Levay</a:t>
            </a:r>
            <a:r>
              <a:rPr lang="hr-HR" dirty="0" smtClean="0"/>
              <a:t> ubio srnjaka i što je on odglumio?</a:t>
            </a:r>
          </a:p>
          <a:p>
            <a:pPr algn="just">
              <a:buNone/>
            </a:pPr>
            <a:r>
              <a:rPr lang="hr-HR" dirty="0" smtClean="0"/>
              <a:t>       20.Što su objavili </a:t>
            </a:r>
            <a:r>
              <a:rPr lang="hr-HR" dirty="0" err="1" smtClean="0"/>
              <a:t>Miron</a:t>
            </a:r>
            <a:r>
              <a:rPr lang="hr-HR" dirty="0" smtClean="0"/>
              <a:t> i Eukaliptus na skupštini u Lovačkom domu “Kormoran”?</a:t>
            </a:r>
          </a:p>
          <a:p>
            <a:pPr algn="just">
              <a:buNone/>
            </a:pPr>
            <a:r>
              <a:rPr lang="hr-HR" dirty="0" smtClean="0"/>
              <a:t>       </a:t>
            </a:r>
            <a:r>
              <a:rPr lang="hr-HR" dirty="0" err="1" smtClean="0"/>
              <a:t>V.SKUPINA</a:t>
            </a:r>
            <a:r>
              <a:rPr lang="hr-HR" dirty="0" smtClean="0"/>
              <a:t> </a:t>
            </a:r>
          </a:p>
          <a:p>
            <a:pPr algn="just">
              <a:buNone/>
            </a:pPr>
            <a:r>
              <a:rPr lang="hr-HR" dirty="0" smtClean="0"/>
              <a:t>       21.Opiši bijeli duh u šumi!</a:t>
            </a:r>
          </a:p>
          <a:p>
            <a:pPr algn="just">
              <a:buNone/>
            </a:pPr>
            <a:r>
              <a:rPr lang="hr-HR" dirty="0" smtClean="0"/>
              <a:t>       22.Nabroji likove romana i napiši </a:t>
            </a:r>
            <a:r>
              <a:rPr lang="hr-HR" dirty="0" err="1" smtClean="0"/>
              <a:t>jihove</a:t>
            </a:r>
            <a:r>
              <a:rPr lang="hr-HR" dirty="0" smtClean="0"/>
              <a:t> osobine!</a:t>
            </a:r>
          </a:p>
          <a:p>
            <a:pPr algn="just">
              <a:buNone/>
            </a:pPr>
            <a:r>
              <a:rPr lang="hr-HR" dirty="0" smtClean="0"/>
              <a:t>       23.Opiši fazane u šumi!</a:t>
            </a:r>
          </a:p>
          <a:p>
            <a:pPr algn="just">
              <a:buNone/>
            </a:pPr>
            <a:r>
              <a:rPr lang="hr-HR" dirty="0" smtClean="0"/>
              <a:t>       24.Zašto je zimi zabranjen lov na divljač u Parku prirode Kopački rit?</a:t>
            </a:r>
          </a:p>
          <a:p>
            <a:pPr algn="just">
              <a:buNone/>
            </a:pPr>
            <a:r>
              <a:rPr lang="hr-HR" dirty="0" smtClean="0"/>
              <a:t>       25. Koja je pouka ovog romana?</a:t>
            </a:r>
          </a:p>
          <a:p>
            <a:pPr algn="just"/>
            <a:endParaRPr lang="hr-HR" dirty="0" smtClean="0"/>
          </a:p>
          <a:p>
            <a:pPr algn="just"/>
            <a:endParaRPr lang="hr-HR" dirty="0"/>
          </a:p>
        </p:txBody>
      </p:sp>
    </p:spTree>
  </p:cSld>
  <p:clrMapOvr>
    <a:masterClrMapping/>
  </p:clrMapOvr>
  <p:transition advTm="670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/>
          <a:lstStyle/>
          <a:p>
            <a:r>
              <a:rPr lang="hr-H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KNJIŽEVNA DJELA ANTE GARDAŠA</a:t>
            </a:r>
            <a:endParaRPr lang="hr-HR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Rezervirano mjesto sadržaja 2"/>
          <p:cNvSpPr>
            <a:spLocks noGrp="1"/>
          </p:cNvSpPr>
          <p:nvPr>
            <p:ph sz="quarter" idx="1"/>
          </p:nvPr>
        </p:nvSpPr>
        <p:spPr>
          <a:xfrm>
            <a:off x="214282" y="1571612"/>
            <a:ext cx="8503920" cy="4572000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77500" lnSpcReduction="20000"/>
          </a:bodyPr>
          <a:lstStyle/>
          <a:p>
            <a:pPr algn="just"/>
            <a:r>
              <a:rPr lang="hr-HR" dirty="0" smtClean="0"/>
              <a:t>Anto </a:t>
            </a:r>
            <a:r>
              <a:rPr lang="hr-HR" dirty="0" err="1" smtClean="0"/>
              <a:t>Gardaš</a:t>
            </a:r>
            <a:r>
              <a:rPr lang="hr-HR" dirty="0" smtClean="0"/>
              <a:t> rođen je u </a:t>
            </a:r>
            <a:r>
              <a:rPr lang="hr-HR" dirty="0" err="1" smtClean="0"/>
              <a:t>Agićima</a:t>
            </a:r>
            <a:r>
              <a:rPr lang="hr-HR" dirty="0" smtClean="0"/>
              <a:t> kod Dervente, a živio je u Osijeku. Bio je pjesnik i romanopisac. </a:t>
            </a:r>
          </a:p>
          <a:p>
            <a:pPr algn="just"/>
            <a:r>
              <a:rPr lang="hr-HR" dirty="0" smtClean="0"/>
              <a:t>Objavio je dvadeset i pet knjiga za djecu i mladež – priče: Jež i zlatni potok, Zaboravljena torba, Zvijezda u travi, Priče iz </a:t>
            </a:r>
            <a:r>
              <a:rPr lang="hr-HR" dirty="0" err="1" smtClean="0"/>
              <a:t>Kopačkog</a:t>
            </a:r>
            <a:r>
              <a:rPr lang="hr-HR" dirty="0" smtClean="0"/>
              <a:t> rita, </a:t>
            </a:r>
            <a:r>
              <a:rPr lang="hr-HR" dirty="0" err="1" smtClean="0"/>
              <a:t>Damjanovo</a:t>
            </a:r>
            <a:r>
              <a:rPr lang="hr-HR" dirty="0" smtClean="0"/>
              <a:t> jezero;</a:t>
            </a:r>
          </a:p>
          <a:p>
            <a:pPr algn="just"/>
            <a:r>
              <a:rPr lang="hr-HR" dirty="0" smtClean="0"/>
              <a:t>pjesme: Uvijek netko nekoga voli, Prvi suncokreti, Zlatokrila ptica;</a:t>
            </a:r>
          </a:p>
          <a:p>
            <a:pPr algn="just"/>
            <a:r>
              <a:rPr lang="hr-HR" dirty="0" smtClean="0"/>
              <a:t>romane: Tajna zelene pećine, Ljubičasti planet, Bakreni Petar, Izum profesora Leopolda, </a:t>
            </a:r>
            <a:r>
              <a:rPr lang="hr-HR" dirty="0" err="1" smtClean="0"/>
              <a:t>Pigulica</a:t>
            </a:r>
            <a:r>
              <a:rPr lang="hr-HR" dirty="0" smtClean="0"/>
              <a:t>, Duh u močvari, Filip, dječak bez imena, </a:t>
            </a:r>
            <a:r>
              <a:rPr lang="hr-HR" dirty="0" err="1" smtClean="0"/>
              <a:t>Miron</a:t>
            </a:r>
            <a:r>
              <a:rPr lang="hr-HR" dirty="0" smtClean="0"/>
              <a:t> na tragu svetoga grala, Prikaza i </a:t>
            </a:r>
            <a:r>
              <a:rPr lang="hr-HR" dirty="0" err="1" smtClean="0"/>
              <a:t>Miron</a:t>
            </a:r>
            <a:r>
              <a:rPr lang="hr-HR" dirty="0" smtClean="0"/>
              <a:t> u škripcu. </a:t>
            </a:r>
          </a:p>
          <a:p>
            <a:pPr algn="just"/>
            <a:r>
              <a:rPr lang="hr-HR" dirty="0" smtClean="0"/>
              <a:t>Ljubičasti planet - </a:t>
            </a:r>
            <a:r>
              <a:rPr lang="hr-HR" dirty="0" err="1" smtClean="0"/>
              <a:t>Gardašev</a:t>
            </a:r>
            <a:r>
              <a:rPr lang="hr-HR" dirty="0" smtClean="0"/>
              <a:t> roman nagrađen nagradom </a:t>
            </a:r>
            <a:r>
              <a:rPr lang="hr-HR" dirty="0" err="1" smtClean="0"/>
              <a:t>Grigor</a:t>
            </a:r>
            <a:r>
              <a:rPr lang="hr-HR" dirty="0" smtClean="0"/>
              <a:t> Vitez 1981. godine.</a:t>
            </a:r>
          </a:p>
          <a:p>
            <a:pPr algn="just"/>
            <a:r>
              <a:rPr lang="hr-HR" dirty="0" smtClean="0"/>
              <a:t>Duh u močvari – roman je prema kojem je snimljen igrani film 2006. godine.</a:t>
            </a:r>
          </a:p>
        </p:txBody>
      </p:sp>
    </p:spTree>
  </p:cSld>
  <p:clrMapOvr>
    <a:masterClrMapping/>
  </p:clrMapOvr>
  <p:transition advTm="2527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/>
          <a:lstStyle/>
          <a:p>
            <a:r>
              <a:rPr lang="hr-H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DUH U MOČVARI</a:t>
            </a:r>
            <a:endParaRPr lang="hr-HR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Rezervirano mjesto sadržaja 2"/>
          <p:cNvSpPr>
            <a:spLocks noGrp="1"/>
          </p:cNvSpPr>
          <p:nvPr>
            <p:ph sz="quarter"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 algn="just"/>
            <a:r>
              <a:rPr lang="hr-HR" dirty="0" smtClean="0"/>
              <a:t>MJESTO U KOJEM SE DOGAĐA RADNJA ROMANA                                                                                   Radnja se događa u Kopačevu blizu </a:t>
            </a:r>
            <a:r>
              <a:rPr lang="hr-HR" dirty="0" err="1" smtClean="0"/>
              <a:t>Kopačkog</a:t>
            </a:r>
            <a:r>
              <a:rPr lang="hr-HR" dirty="0" smtClean="0"/>
              <a:t> rita, Parka prirode. Na južnoj strani Parka je rijeka Drava, a na istočnoj Dunav. Drava se kod Aljmaša ulijeva u Dunav, u Baranji.</a:t>
            </a:r>
          </a:p>
          <a:p>
            <a:pPr algn="just"/>
            <a:r>
              <a:rPr lang="hr-HR" dirty="0" smtClean="0"/>
              <a:t>Kopački rit je Park prirode  bogat florom i faunom u kojem su zimi ugrožene životinje, naročito jeleni, srne i divlje svinje. Te je zime puhao hladan vjetar, padao je snijeg, a na jezeru stvorio se ledeni pokrov. </a:t>
            </a:r>
          </a:p>
          <a:p>
            <a:pPr algn="just">
              <a:buNone/>
            </a:pPr>
            <a:r>
              <a:rPr lang="hr-HR" dirty="0" smtClean="0"/>
              <a:t>   Na otocima </a:t>
            </a:r>
            <a:r>
              <a:rPr lang="hr-HR" smtClean="0"/>
              <a:t>su hranilišta </a:t>
            </a:r>
            <a:r>
              <a:rPr lang="hr-HR" dirty="0" smtClean="0"/>
              <a:t>za životinje gdje se ostavlja djetelina, sijeno repa, mrkva i zrnata hrana (kukuruz, zob, ječam).</a:t>
            </a:r>
            <a:endParaRPr lang="hr-HR" dirty="0"/>
          </a:p>
        </p:txBody>
      </p:sp>
    </p:spTree>
  </p:cSld>
  <p:clrMapOvr>
    <a:masterClrMapping/>
  </p:clrMapOvr>
  <p:transition advTm="842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/>
          <a:lstStyle/>
          <a:p>
            <a:r>
              <a:rPr lang="hr-H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PARK PRIRODE KOPAČKI RIT</a:t>
            </a:r>
            <a:endParaRPr lang="hr-HR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1026" name="Picture 2" descr="C:\Users\korisnik\Videos\Pictures\2015_12_04_zima_u_kopackom_490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928662" y="1500173"/>
            <a:ext cx="7080256" cy="4724987"/>
          </a:xfrm>
          <a:prstGeom prst="rect">
            <a:avLst/>
          </a:prstGeom>
          <a:noFill/>
        </p:spPr>
      </p:pic>
    </p:spTree>
  </p:cSld>
  <p:clrMapOvr>
    <a:masterClrMapping/>
  </p:clrMapOvr>
  <p:transition advTm="874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357158" y="357166"/>
            <a:ext cx="8534400" cy="758952"/>
          </a:xfr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/>
          <a:lstStyle/>
          <a:p>
            <a:r>
              <a:rPr lang="hr-H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ZIMA U KOPAČKOM RITU</a:t>
            </a:r>
            <a:endParaRPr lang="hr-HR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Rezervirano mjesto sadržaja 2"/>
          <p:cNvSpPr>
            <a:spLocks noGrp="1"/>
          </p:cNvSpPr>
          <p:nvPr>
            <p:ph sz="quarter" idx="1"/>
          </p:nvPr>
        </p:nvSpPr>
        <p:spPr>
          <a:xfrm>
            <a:off x="214282" y="1500174"/>
            <a:ext cx="8503920" cy="4572000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pPr algn="just"/>
            <a:r>
              <a:rPr lang="hr-HR" dirty="0" smtClean="0"/>
              <a:t>TEMA ROMANA</a:t>
            </a:r>
          </a:p>
          <a:p>
            <a:pPr algn="just"/>
            <a:r>
              <a:rPr lang="hr-HR" dirty="0" smtClean="0"/>
              <a:t> dječaci </a:t>
            </a:r>
            <a:r>
              <a:rPr lang="hr-HR" dirty="0" err="1" smtClean="0"/>
              <a:t>Miron</a:t>
            </a:r>
            <a:r>
              <a:rPr lang="hr-HR" dirty="0" smtClean="0"/>
              <a:t> i Zoltan (</a:t>
            </a:r>
            <a:r>
              <a:rPr lang="hr-HR" dirty="0" err="1" smtClean="0"/>
              <a:t>Eukapiltus</a:t>
            </a:r>
            <a:r>
              <a:rPr lang="hr-HR" dirty="0" smtClean="0"/>
              <a:t>) pomažu životinjama </a:t>
            </a:r>
            <a:r>
              <a:rPr lang="hr-HR" dirty="0" err="1" smtClean="0"/>
              <a:t>Kopačkog</a:t>
            </a:r>
            <a:r>
              <a:rPr lang="hr-HR" dirty="0" smtClean="0"/>
              <a:t> rita zimi noseći im hranu.</a:t>
            </a:r>
          </a:p>
          <a:p>
            <a:pPr algn="just"/>
            <a:r>
              <a:rPr lang="hr-HR" dirty="0" smtClean="0"/>
              <a:t>SLIJED DOGAĐAJA</a:t>
            </a:r>
          </a:p>
          <a:p>
            <a:pPr algn="just"/>
            <a:r>
              <a:rPr lang="hr-HR" dirty="0" err="1" smtClean="0"/>
              <a:t>Mironova</a:t>
            </a:r>
            <a:r>
              <a:rPr lang="hr-HR" dirty="0" smtClean="0"/>
              <a:t> obitelj provodi novogodišnje blagdane u </a:t>
            </a:r>
            <a:r>
              <a:rPr lang="hr-HR" dirty="0" err="1" smtClean="0"/>
              <a:t>Treskavcu</a:t>
            </a:r>
            <a:r>
              <a:rPr lang="hr-HR" dirty="0" smtClean="0"/>
              <a:t>. Zoltan Varga piše </a:t>
            </a:r>
            <a:r>
              <a:rPr lang="hr-HR" dirty="0" err="1" smtClean="0"/>
              <a:t>Mironu</a:t>
            </a:r>
            <a:r>
              <a:rPr lang="hr-HR" dirty="0" smtClean="0"/>
              <a:t> pismo da ga s Melitom posjeti u Kopačevu za zimske praznike.</a:t>
            </a:r>
          </a:p>
          <a:p>
            <a:pPr algn="just"/>
            <a:r>
              <a:rPr lang="hr-HR" dirty="0" err="1" smtClean="0"/>
              <a:t>Miron</a:t>
            </a:r>
            <a:r>
              <a:rPr lang="hr-HR" dirty="0" smtClean="0"/>
              <a:t> i Melita izlaze iz autobusa kod ZOO muzeja gdje ih dočeka Eukaliptus i povede u Ribarsku ulicu 121.</a:t>
            </a:r>
          </a:p>
          <a:p>
            <a:pPr algn="just"/>
            <a:r>
              <a:rPr lang="hr-HR" dirty="0" smtClean="0"/>
              <a:t>Po smještaju u obiteljskoj kući odlaze na večeru u gostionicu “Zlatna udica” gdje rade dječakovi roditelji.  </a:t>
            </a:r>
          </a:p>
          <a:p>
            <a:pPr algn="just"/>
            <a:r>
              <a:rPr lang="hr-HR" dirty="0" smtClean="0"/>
              <a:t>Zatim posjete Lovački dom “Kormoran” čiji  predsjednik, gospodin </a:t>
            </a:r>
            <a:r>
              <a:rPr lang="hr-HR" dirty="0" err="1" smtClean="0"/>
              <a:t>Vučević</a:t>
            </a:r>
            <a:r>
              <a:rPr lang="hr-HR" dirty="0" smtClean="0"/>
              <a:t>, uputi mještanima Kopačeva letak o potrebi hranjenja šumskih životinja. </a:t>
            </a:r>
          </a:p>
          <a:p>
            <a:pPr algn="just"/>
            <a:r>
              <a:rPr lang="hr-HR" dirty="0" smtClean="0"/>
              <a:t>Dječaci se uključe u akciju te čamcem ribara Farkaša odvoze </a:t>
            </a:r>
            <a:r>
              <a:rPr lang="hr-HR" dirty="0" err="1" smtClean="0"/>
              <a:t>hranivo</a:t>
            </a:r>
            <a:r>
              <a:rPr lang="hr-HR" dirty="0" smtClean="0"/>
              <a:t> do hranilišta na otocima </a:t>
            </a:r>
            <a:r>
              <a:rPr lang="hr-HR" smtClean="0"/>
              <a:t>– Poljani, Crnoj gredi, </a:t>
            </a:r>
            <a:r>
              <a:rPr lang="hr-HR" dirty="0" err="1" smtClean="0"/>
              <a:t>Koleshatu</a:t>
            </a:r>
            <a:r>
              <a:rPr lang="hr-HR" dirty="0" smtClean="0"/>
              <a:t> i Akti. </a:t>
            </a:r>
            <a:endParaRPr lang="hr-HR" dirty="0"/>
          </a:p>
        </p:txBody>
      </p:sp>
    </p:spTree>
  </p:cSld>
  <p:clrMapOvr>
    <a:masterClrMapping/>
  </p:clrMapOvr>
  <p:transition advTm="905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hr-H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MIRON, EUKALIPTUS I MELITA U ČAMCU</a:t>
            </a:r>
            <a:endParaRPr lang="hr-HR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1026" name="Picture 2" descr="C:\Users\korisnik\Videos\Documents\preuzmi (15)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965275" y="1428736"/>
            <a:ext cx="7150080" cy="4714908"/>
          </a:xfrm>
          <a:prstGeom prst="rect">
            <a:avLst/>
          </a:prstGeom>
          <a:noFill/>
        </p:spPr>
      </p:pic>
    </p:spTree>
  </p:cSld>
  <p:clrMapOvr>
    <a:masterClrMapping/>
  </p:clrMapOvr>
  <p:transition advTm="764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/>
          <a:lstStyle/>
          <a:p>
            <a:r>
              <a:rPr lang="hr-H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SRNJAK U ŠUMARKU</a:t>
            </a:r>
            <a:endParaRPr lang="hr-HR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Rezervirano mjesto sadržaja 2"/>
          <p:cNvSpPr>
            <a:spLocks noGrp="1"/>
          </p:cNvSpPr>
          <p:nvPr>
            <p:ph sz="quarter"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 algn="just"/>
            <a:r>
              <a:rPr lang="hr-HR" dirty="0" err="1" smtClean="0"/>
              <a:t>Miron</a:t>
            </a:r>
            <a:r>
              <a:rPr lang="hr-HR" dirty="0" smtClean="0"/>
              <a:t> i Eukaliptus naiđu na ustrijeljenog srnjaka u šumarku, odnesu ga u čamac i vrate se na otok. </a:t>
            </a:r>
          </a:p>
          <a:p>
            <a:pPr algn="just"/>
            <a:r>
              <a:rPr lang="hr-HR" dirty="0" smtClean="0"/>
              <a:t>Dječaci, Bakalar i Slanina, odvezu taj čamac misleći da je to njihovo otkriće. </a:t>
            </a:r>
          </a:p>
          <a:p>
            <a:pPr algn="just"/>
            <a:r>
              <a:rPr lang="hr-HR" dirty="0" smtClean="0"/>
              <a:t>Kako se </a:t>
            </a:r>
            <a:r>
              <a:rPr lang="hr-HR" dirty="0" err="1" smtClean="0"/>
              <a:t>Miron</a:t>
            </a:r>
            <a:r>
              <a:rPr lang="hr-HR" dirty="0" smtClean="0"/>
              <a:t> i Eukaliptus ne vrate kući, iako je već pala noć, Melita pozove pomoć. Gospodin </a:t>
            </a:r>
            <a:r>
              <a:rPr lang="hr-HR" dirty="0" err="1" smtClean="0"/>
              <a:t>Vučević</a:t>
            </a:r>
            <a:r>
              <a:rPr lang="hr-HR" dirty="0" smtClean="0"/>
              <a:t> dođe po njih u Melitinoj pratnji. Upozore predsjednika Lovačkog društva da ima lovokradica koje ubijaju divljač.</a:t>
            </a:r>
          </a:p>
          <a:p>
            <a:pPr algn="just"/>
            <a:r>
              <a:rPr lang="hr-HR" dirty="0" smtClean="0"/>
              <a:t>Dječaci pronađu u šumi ranjenu srnu, odvezu je čamcem u Eukaliptusovu staju. Tu joj ribar Farkaš namjesti nogu između dviju daščica da kosti pravilno zarastu.</a:t>
            </a:r>
          </a:p>
          <a:p>
            <a:pPr algn="just"/>
            <a:r>
              <a:rPr lang="hr-HR" dirty="0" smtClean="0"/>
              <a:t>Melita i Bakalarova sestrična </a:t>
            </a:r>
            <a:r>
              <a:rPr lang="hr-HR" dirty="0" err="1" smtClean="0"/>
              <a:t>Aranka</a:t>
            </a:r>
            <a:r>
              <a:rPr lang="hr-HR" dirty="0" smtClean="0"/>
              <a:t> njeguju srnu.  </a:t>
            </a:r>
          </a:p>
          <a:p>
            <a:pPr algn="just"/>
            <a:endParaRPr lang="hr-HR" dirty="0"/>
          </a:p>
        </p:txBody>
      </p:sp>
    </p:spTree>
  </p:cSld>
  <p:clrMapOvr>
    <a:masterClrMapping/>
  </p:clrMapOvr>
  <p:transition advTm="967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/>
          <a:lstStyle/>
          <a:p>
            <a:r>
              <a:rPr lang="hr-H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SRNA U KOPAČKOM RITU</a:t>
            </a:r>
            <a:endParaRPr lang="hr-HR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pic>
        <p:nvPicPr>
          <p:cNvPr id="1026" name="Picture 2" descr="C:\Users\korisnik\Videos\Pictures\images (9)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92191" y="1500174"/>
            <a:ext cx="8291911" cy="4643470"/>
          </a:xfrm>
          <a:prstGeom prst="rect">
            <a:avLst/>
          </a:prstGeom>
          <a:noFill/>
        </p:spPr>
      </p:pic>
    </p:spTree>
  </p:cSld>
  <p:clrMapOvr>
    <a:masterClrMapping/>
  </p:clrMapOvr>
  <p:transition advTm="796"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rađanski">
  <a:themeElements>
    <a:clrScheme name="Građanski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Građanski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Građanski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302</TotalTime>
  <Words>1533</Words>
  <Application>Microsoft Office PowerPoint</Application>
  <PresentationFormat>Prikaz na zaslonu (4:3)</PresentationFormat>
  <Paragraphs>116</Paragraphs>
  <Slides>21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slajdova</vt:lpstr>
      </vt:variant>
      <vt:variant>
        <vt:i4>21</vt:i4>
      </vt:variant>
    </vt:vector>
  </HeadingPairs>
  <TitlesOfParts>
    <vt:vector size="22" baseType="lpstr">
      <vt:lpstr>Građanski</vt:lpstr>
      <vt:lpstr>ANTO GARDAŠ (1938.-2004.)</vt:lpstr>
      <vt:lpstr>KNJIŽEVNA NAGRADA PO ANTI GARDAŠU</vt:lpstr>
      <vt:lpstr>KNJIŽEVNA DJELA ANTE GARDAŠA</vt:lpstr>
      <vt:lpstr>DUH U MOČVARI</vt:lpstr>
      <vt:lpstr> PARK PRIRODE KOPAČKI RIT</vt:lpstr>
      <vt:lpstr>ZIMA U KOPAČKOM RITU</vt:lpstr>
      <vt:lpstr>MIRON, EUKALIPTUS I MELITA U ČAMCU</vt:lpstr>
      <vt:lpstr>SRNJAK U ŠUMARKU</vt:lpstr>
      <vt:lpstr>SRNA U KOPAČKOM RITU</vt:lpstr>
      <vt:lpstr>ZEMUNICA U ŠUMI</vt:lpstr>
      <vt:lpstr>BIJELI DUH</vt:lpstr>
      <vt:lpstr>DJEČJI CRTEŽ</vt:lpstr>
      <vt:lpstr>SNIJEG SVE JAČE PADA, JEZERO SE ZALEDI</vt:lpstr>
      <vt:lpstr>ŽIVOTINJE U KOPAČKOM RITU ZIMI</vt:lpstr>
      <vt:lpstr>PTICE U PARKU PRIRODE</vt:lpstr>
      <vt:lpstr>PTICE MOČVARICE</vt:lpstr>
      <vt:lpstr>SNJEŽNA ZIMA</vt:lpstr>
      <vt:lpstr>LIKOVI U OVOM DJEČJEM ROMANA</vt:lpstr>
      <vt:lpstr>IDEJA I PORUKA ROMANA</vt:lpstr>
      <vt:lpstr>              FAUNA KOPAČKOG RITA </vt:lpstr>
      <vt:lpstr>ZADACI PO SKUPINAMA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ANTO GARDAŠ</dc:title>
  <dc:creator>korisnik</dc:creator>
  <cp:lastModifiedBy>korisnik</cp:lastModifiedBy>
  <cp:revision>305</cp:revision>
  <dcterms:created xsi:type="dcterms:W3CDTF">2019-02-21T08:18:46Z</dcterms:created>
  <dcterms:modified xsi:type="dcterms:W3CDTF">2019-03-04T15:37:37Z</dcterms:modified>
</cp:coreProperties>
</file>