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8840-D4D6-4053-83E3-81BD6701AE3E}" type="datetimeFigureOut">
              <a:rPr lang="hr-HR" smtClean="0"/>
              <a:pPr/>
              <a:t>12.9.2021.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32A9-64DA-49C7-8B05-A282A699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5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2A9-64DA-49C7-8B05-A282A699301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65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2A9-64DA-49C7-8B05-A282A699301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48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2A9-64DA-49C7-8B05-A282A699301B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0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2A9-64DA-49C7-8B05-A282A699301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36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32A9-64DA-49C7-8B05-A282A699301B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10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EEF3-FEDF-4675-B080-CBD24E09BD89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b="1" dirty="0"/>
            </a:lvl1pPr>
          </a:lstStyle>
          <a:p>
            <a:pPr>
              <a:defRPr/>
            </a:pPr>
            <a:fld id="{6034EA5E-5530-41E9-A1A4-CA8D5D7EB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F885-3B0E-446D-B231-D76102BCA383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70F3-DC4C-452A-BE18-C5CC893E7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5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5FE6-6FF5-4239-AD71-3A3E8A2800E3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0A27-D024-406E-B9F3-99F75AA2A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3F6E-3AC2-460C-87E4-30F2719CE543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CD11-6F1C-479D-B175-9B6BB1E3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CA48-14CE-4030-A718-95D18573317F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dirty="0"/>
            </a:lvl1pPr>
          </a:lstStyle>
          <a:p>
            <a:pPr>
              <a:defRPr/>
            </a:pPr>
            <a:fld id="{A43342FD-55AD-4C36-ADB7-028500B4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A31E-16BF-496C-9017-FAB51815A768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ADBF-545E-4038-9561-09933C526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E791-AADD-4616-81DA-1C1C2186DC6A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1196-9606-4A46-8C1A-AF4A4F49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3C6F-7AC9-4AD2-886F-507E4E996B24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797-F3CD-4F87-956E-CB0649B7A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DA62-BA14-4BB8-A22E-A0E8955C9A2A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E3FD-040A-41E8-8B67-001627FE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592E-DA3F-4BCA-9774-9A60D0402377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B77F-9632-456A-B647-466EA542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23-8218-439C-86B8-8D749834ADC2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9B7E-0D59-4612-934D-598347AD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4B3435-6AEE-407D-AC9E-8BD6BDD8E9DC}" type="datetime1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CCCEC69-F6DA-4C49-8F0D-77B6761E0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6" r:id="rId2"/>
    <p:sldLayoutId id="2147483864" r:id="rId3"/>
    <p:sldLayoutId id="2147483857" r:id="rId4"/>
    <p:sldLayoutId id="2147483858" r:id="rId5"/>
    <p:sldLayoutId id="2147483859" r:id="rId6"/>
    <p:sldLayoutId id="2147483860" r:id="rId7"/>
    <p:sldLayoutId id="2147483865" r:id="rId8"/>
    <p:sldLayoutId id="2147483866" r:id="rId9"/>
    <p:sldLayoutId id="2147483861" r:id="rId10"/>
    <p:sldLayoutId id="21474838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1431925"/>
            <a:ext cx="9967913" cy="3036888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6000" dirty="0"/>
              <a:t>SEO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28247"/>
            <a:ext cx="1012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Skriptni</a:t>
            </a:r>
            <a:r>
              <a:rPr lang="hr-HR" sz="3200" dirty="0"/>
              <a:t> jezici i web programiranje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23114D-CE6C-4134-8993-C2D98FACA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7625"/>
            <a:ext cx="10058400" cy="944563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r-HR" altLang="sr-Latn-RS" sz="4000" dirty="0"/>
              <a:t>Što je SEO?</a:t>
            </a:r>
            <a:endParaRPr lang="hr-HR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88950" y="1196975"/>
            <a:ext cx="11261090" cy="538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b="1" dirty="0">
                <a:solidFill>
                  <a:srgbClr val="FF0000"/>
                </a:solidFill>
              </a:rPr>
              <a:t>SEO (</a:t>
            </a:r>
            <a:r>
              <a:rPr lang="hr-HR" sz="2400" b="1" dirty="0">
                <a:solidFill>
                  <a:srgbClr val="FF0000"/>
                </a:solidFill>
              </a:rPr>
              <a:t>engl. Search </a:t>
            </a:r>
            <a:r>
              <a:rPr lang="hr-HR" sz="2400" b="1" dirty="0" err="1">
                <a:solidFill>
                  <a:srgbClr val="FF0000"/>
                </a:solidFill>
              </a:rPr>
              <a:t>engine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optimization</a:t>
            </a:r>
            <a:r>
              <a:rPr lang="hr-HR" sz="2400" b="1" dirty="0">
                <a:solidFill>
                  <a:srgbClr val="FF0000"/>
                </a:solidFill>
              </a:rPr>
              <a:t>) -&gt; optimizacija web stranice 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rgbClr val="FF0000"/>
                </a:solidFill>
              </a:rPr>
              <a:t>Provodi se za Internet tražilice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Sastoji se od strategija koje su usmjerene ka podizanju organske posjećenosti stranice za internet tražilice kroz povećanje ranga na rezultatima pretraživanja za ciljane ključne riječi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Što je određena web stranica bolje pozicionirana na internet tražilicama za željene ključne riječi to je veći broj organskih (besplatnih) posjeta i potencijalnih konverzija u kupce ili klijente</a:t>
            </a:r>
            <a:endParaRPr lang="hr-HR" altLang="sr-Latn-RS" sz="24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CD11-6F1C-479D-B175-9B6BB1E3C3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Slikovni rez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27" y="4364355"/>
            <a:ext cx="2912632" cy="20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2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7625"/>
            <a:ext cx="10058400" cy="944563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r-HR" altLang="sr-Latn-RS" sz="4000" dirty="0"/>
              <a:t>SEO - Cilj</a:t>
            </a:r>
            <a:endParaRPr lang="hr-HR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88950" y="1196975"/>
            <a:ext cx="11261090" cy="538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>
                <a:solidFill>
                  <a:srgbClr val="FF0000"/>
                </a:solidFill>
              </a:rPr>
              <a:t>Cilj optimizacije je podići vidljivost stranice prilikom pretraživanja vodećih internet tražilica poput Googlea, Yahooa ili Binga na prirodan i ne plaćeni način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Bolja pozicija donosi bolju posjećenost zato svi žele biti na prvoj stranici i na prvom mjestu 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Važno je da optimizacija bude obavljena za popularne riječi koje ljudi upisuju u tražilice, ali isto tako je važno da te riječi imaju veze sa Vašom stranicom, odnosno da vjerno opisuju sadržaj na Vašoj stranici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CD11-6F1C-479D-B175-9B6BB1E3C3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http://sunshinecoastseo.com/wp-content/uploads/2013/07/Sunshine-Coast-S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84" y="4204019"/>
            <a:ext cx="3246591" cy="24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7625"/>
            <a:ext cx="10058400" cy="944563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r-HR" altLang="sr-Latn-RS" sz="4000" dirty="0"/>
              <a:t>SEO - Podjela</a:t>
            </a:r>
            <a:endParaRPr lang="hr-HR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88950" y="1196975"/>
            <a:ext cx="11261090" cy="538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Optimizaciju web stranice možemo podijeliti u dvije kategorije:</a:t>
            </a:r>
          </a:p>
          <a:p>
            <a:pPr>
              <a:lnSpc>
                <a:spcPct val="100000"/>
              </a:lnSpc>
            </a:pPr>
            <a:r>
              <a:rPr lang="hr-HR" altLang="sr-Latn-RS" sz="2400" b="1" dirty="0">
                <a:solidFill>
                  <a:srgbClr val="FF0000"/>
                </a:solidFill>
              </a:rPr>
              <a:t>Unutarnja (engl. On </a:t>
            </a:r>
            <a:r>
              <a:rPr lang="hr-HR" altLang="sr-Latn-RS" sz="2400" b="1" dirty="0" err="1">
                <a:solidFill>
                  <a:srgbClr val="FF0000"/>
                </a:solidFill>
              </a:rPr>
              <a:t>page</a:t>
            </a:r>
            <a:r>
              <a:rPr lang="hr-HR" altLang="sr-Latn-RS" sz="2400" b="1" dirty="0">
                <a:solidFill>
                  <a:srgbClr val="FF0000"/>
                </a:solidFill>
              </a:rPr>
              <a:t>) optimizacija</a:t>
            </a:r>
          </a:p>
          <a:p>
            <a:pPr>
              <a:lnSpc>
                <a:spcPct val="100000"/>
              </a:lnSpc>
            </a:pPr>
            <a:r>
              <a:rPr lang="hr-HR" altLang="sr-Latn-RS" sz="2400" b="1" dirty="0">
                <a:solidFill>
                  <a:srgbClr val="FF0000"/>
                </a:solidFill>
              </a:rPr>
              <a:t>Vanjska (engl. Off </a:t>
            </a:r>
            <a:r>
              <a:rPr lang="hr-HR" altLang="sr-Latn-RS" sz="2400" b="1" dirty="0" err="1">
                <a:solidFill>
                  <a:srgbClr val="FF0000"/>
                </a:solidFill>
              </a:rPr>
              <a:t>page</a:t>
            </a:r>
            <a:r>
              <a:rPr lang="hr-HR" altLang="sr-Latn-RS" sz="2400" b="1" dirty="0">
                <a:solidFill>
                  <a:srgbClr val="FF0000"/>
                </a:solidFill>
              </a:rPr>
              <a:t>) optimizacija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CD11-6F1C-479D-B175-9B6BB1E3C3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Slikovni rez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73" y="3889375"/>
            <a:ext cx="5934895" cy="20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7625"/>
            <a:ext cx="10058400" cy="944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altLang="sr-Latn-RS" sz="4000" dirty="0"/>
              <a:t>SEO – </a:t>
            </a:r>
            <a:r>
              <a:rPr lang="hr-HR" altLang="sr-Latn-RS" sz="4000" dirty="0">
                <a:solidFill>
                  <a:schemeClr val="tx1"/>
                </a:solidFill>
              </a:rPr>
              <a:t>Unutarnja optimizacija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88950" y="1196975"/>
            <a:ext cx="11261090" cy="538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400" dirty="0"/>
              <a:t>Unutarnja optimizacija uključuje sve radnje koje obavljamo na vlastitoj web stranici da bi bolje rangirala kod pretraživača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Kod unutarnje optimizacije važne stvari na koje treba pripaziti uključuju sljedeće: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Naziv domene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Naslov stranice (</a:t>
            </a:r>
            <a:r>
              <a:rPr lang="hr-HR" sz="2400" b="1" dirty="0" err="1">
                <a:solidFill>
                  <a:srgbClr val="FF0000"/>
                </a:solidFill>
              </a:rPr>
              <a:t>page</a:t>
            </a:r>
            <a:r>
              <a:rPr lang="hr-HR" sz="2400" b="1" dirty="0">
                <a:solidFill>
                  <a:srgbClr val="FF0000"/>
                </a:solidFill>
              </a:rPr>
              <a:t> title)</a:t>
            </a:r>
          </a:p>
          <a:p>
            <a:pPr lvl="1">
              <a:lnSpc>
                <a:spcPct val="100000"/>
              </a:lnSpc>
            </a:pPr>
            <a:r>
              <a:rPr lang="pl-PL" sz="2400" b="1" dirty="0">
                <a:solidFill>
                  <a:srgbClr val="FF0000"/>
                </a:solidFill>
              </a:rPr>
              <a:t>Kratki opis stranice (meta description)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Naslov stranice (h1 </a:t>
            </a:r>
            <a:r>
              <a:rPr lang="hr-HR" sz="2400" b="1" dirty="0" err="1">
                <a:solidFill>
                  <a:srgbClr val="FF0000"/>
                </a:solidFill>
              </a:rPr>
              <a:t>tag</a:t>
            </a:r>
            <a:r>
              <a:rPr lang="hr-HR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Sadržaj stranice (</a:t>
            </a:r>
            <a:r>
              <a:rPr lang="hr-HR" sz="2400" b="1" dirty="0" err="1">
                <a:solidFill>
                  <a:srgbClr val="FF0000"/>
                </a:solidFill>
              </a:rPr>
              <a:t>content</a:t>
            </a:r>
            <a:r>
              <a:rPr lang="hr-HR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nn-NO" sz="2400" b="1" dirty="0">
                <a:solidFill>
                  <a:srgbClr val="FF0000"/>
                </a:solidFill>
              </a:rPr>
              <a:t>Uređivanje slika s alt i title tagovima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Navigacija (</a:t>
            </a:r>
            <a:r>
              <a:rPr lang="hr-HR" sz="2400" b="1" dirty="0" err="1">
                <a:solidFill>
                  <a:srgbClr val="FF0000"/>
                </a:solidFill>
              </a:rPr>
              <a:t>navigation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menu</a:t>
            </a:r>
            <a:r>
              <a:rPr lang="hr-HR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SEO optimizirani </a:t>
            </a:r>
            <a:r>
              <a:rPr lang="hr-HR" sz="2400" b="1" dirty="0" err="1">
                <a:solidFill>
                  <a:srgbClr val="FF0000"/>
                </a:solidFill>
              </a:rPr>
              <a:t>URLovi</a:t>
            </a:r>
            <a:r>
              <a:rPr lang="hr-HR" sz="2400" b="1" dirty="0">
                <a:solidFill>
                  <a:srgbClr val="FF0000"/>
                </a:solidFill>
              </a:rPr>
              <a:t> (</a:t>
            </a:r>
            <a:r>
              <a:rPr lang="hr-HR" sz="2400" b="1" dirty="0" err="1">
                <a:solidFill>
                  <a:srgbClr val="FF0000"/>
                </a:solidFill>
              </a:rPr>
              <a:t>seo-friendly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URLs</a:t>
            </a:r>
            <a:r>
              <a:rPr lang="hr-HR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400" b="1" dirty="0">
                <a:solidFill>
                  <a:srgbClr val="FF0000"/>
                </a:solidFill>
              </a:rPr>
              <a:t>Redirekcija prilikom redizajna ili prelaska na novu stranicu</a:t>
            </a:r>
          </a:p>
          <a:p>
            <a:pPr marL="274637" lvl="1" indent="0">
              <a:lnSpc>
                <a:spcPct val="100000"/>
              </a:lnSpc>
              <a:buNone/>
            </a:pPr>
            <a:endParaRPr lang="hr-HR" altLang="sr-Latn-RS" sz="22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CD11-6F1C-479D-B175-9B6BB1E3C3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 descr="Slikovni rez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99" y="3572066"/>
            <a:ext cx="3665841" cy="20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47625"/>
            <a:ext cx="10058400" cy="944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altLang="sr-Latn-RS" sz="4000" dirty="0"/>
              <a:t>SEO – </a:t>
            </a:r>
            <a:r>
              <a:rPr lang="hr-HR" altLang="sr-Latn-RS" sz="4000" dirty="0">
                <a:solidFill>
                  <a:schemeClr val="tx1"/>
                </a:solidFill>
              </a:rPr>
              <a:t>Vanjska optimizacija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88950" y="1196975"/>
            <a:ext cx="11261090" cy="538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400" dirty="0"/>
              <a:t>Vanjska optimizacija podrazumijeva sve radnje koje obavljamo izvan same domene koju optimiziramo, s ciljem da bi se ista bolje pozicionirala u rezultatima pretraživanja za ciljane ključne riječi</a:t>
            </a:r>
          </a:p>
          <a:p>
            <a:pPr>
              <a:lnSpc>
                <a:spcPct val="100000"/>
              </a:lnSpc>
            </a:pPr>
            <a:r>
              <a:rPr lang="hr-HR" sz="2400" dirty="0"/>
              <a:t>Neke od bitnih stavki kod vanjske optimizacije jesu: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Izgradnja povjerenja i autoriteta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Popularnost linka stranice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Tekst linka kod vanjskih linkova (</a:t>
            </a:r>
            <a:r>
              <a:rPr lang="hr-HR" sz="2400" b="1" dirty="0" err="1">
                <a:solidFill>
                  <a:srgbClr val="FF0000"/>
                </a:solidFill>
              </a:rPr>
              <a:t>anchor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text</a:t>
            </a:r>
            <a:r>
              <a:rPr lang="hr-HR" sz="2400" b="1" dirty="0">
                <a:solidFill>
                  <a:srgbClr val="FF0000"/>
                </a:solidFill>
              </a:rPr>
              <a:t>)</a:t>
            </a:r>
          </a:p>
          <a:p>
            <a:pPr marL="274637" lvl="1" indent="0">
              <a:lnSpc>
                <a:spcPct val="100000"/>
              </a:lnSpc>
              <a:buNone/>
            </a:pPr>
            <a:endParaRPr lang="hr-HR" altLang="sr-Latn-RS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4CD11-6F1C-479D-B175-9B6BB1E3C3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5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-Web preglednici i pretraživači-RAČ" id="{50E5AD7A-76A4-45B9-873F-BC7C3D52AB11}" vid="{BD876499-7B32-44FE-AC57-7EB48C4DD0E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Nino</Template>
  <TotalTime>697</TotalTime>
  <Words>342</Words>
  <Application>Microsoft Office PowerPoint</Application>
  <PresentationFormat>Široki zaslon</PresentationFormat>
  <Paragraphs>43</Paragraphs>
  <Slides>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</vt:lpstr>
      <vt:lpstr>Vrsta drva</vt:lpstr>
      <vt:lpstr>SEO</vt:lpstr>
      <vt:lpstr>Što je SEO?</vt:lpstr>
      <vt:lpstr>SEO - Cilj</vt:lpstr>
      <vt:lpstr>SEO - Podjela</vt:lpstr>
      <vt:lpstr>SEO – Unutarnja optimizacija</vt:lpstr>
      <vt:lpstr>SEO – Vanjska optimizacija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Životni ciklus web stranice</dc:title>
  <dc:creator>nskozrit</dc:creator>
  <cp:lastModifiedBy>Krešimir Varga</cp:lastModifiedBy>
  <cp:revision>132</cp:revision>
  <dcterms:created xsi:type="dcterms:W3CDTF">2015-09-16T07:28:04Z</dcterms:created>
  <dcterms:modified xsi:type="dcterms:W3CDTF">2021-09-12T13:26:02Z</dcterms:modified>
</cp:coreProperties>
</file>